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  <p:sldMasterId id="2147483743" r:id="rId3"/>
    <p:sldMasterId id="2147483779" r:id="rId4"/>
    <p:sldMasterId id="2147483815" r:id="rId5"/>
  </p:sldMasterIdLst>
  <p:sldIdLst>
    <p:sldId id="256" r:id="rId6"/>
    <p:sldId id="260" r:id="rId7"/>
    <p:sldId id="261" r:id="rId8"/>
    <p:sldId id="363" r:id="rId9"/>
    <p:sldId id="259" r:id="rId10"/>
    <p:sldId id="350" r:id="rId11"/>
    <p:sldId id="364" r:id="rId12"/>
    <p:sldId id="258" r:id="rId13"/>
    <p:sldId id="262" r:id="rId14"/>
    <p:sldId id="257" r:id="rId15"/>
    <p:sldId id="306" r:id="rId16"/>
    <p:sldId id="365" r:id="rId17"/>
    <p:sldId id="307" r:id="rId18"/>
    <p:sldId id="264" r:id="rId19"/>
    <p:sldId id="265" r:id="rId20"/>
    <p:sldId id="263" r:id="rId21"/>
    <p:sldId id="266" r:id="rId22"/>
    <p:sldId id="271" r:id="rId23"/>
    <p:sldId id="270" r:id="rId24"/>
    <p:sldId id="273" r:id="rId25"/>
    <p:sldId id="351" r:id="rId26"/>
    <p:sldId id="276" r:id="rId27"/>
    <p:sldId id="352" r:id="rId28"/>
    <p:sldId id="281" r:id="rId29"/>
    <p:sldId id="283" r:id="rId30"/>
    <p:sldId id="287" r:id="rId31"/>
    <p:sldId id="353" r:id="rId32"/>
    <p:sldId id="275" r:id="rId33"/>
    <p:sldId id="354" r:id="rId34"/>
    <p:sldId id="277" r:id="rId35"/>
    <p:sldId id="355" r:id="rId36"/>
    <p:sldId id="288" r:id="rId37"/>
    <p:sldId id="360" r:id="rId38"/>
    <p:sldId id="362" r:id="rId39"/>
    <p:sldId id="356" r:id="rId40"/>
    <p:sldId id="285" r:id="rId41"/>
    <p:sldId id="357" r:id="rId42"/>
    <p:sldId id="289" r:id="rId43"/>
    <p:sldId id="358" r:id="rId44"/>
    <p:sldId id="290" r:id="rId45"/>
    <p:sldId id="359" r:id="rId46"/>
    <p:sldId id="297" r:id="rId47"/>
    <p:sldId id="292" r:id="rId48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67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87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10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621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44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161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608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5058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242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942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98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85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59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38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606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88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417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74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1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29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51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87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47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472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8883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1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634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041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497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937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4764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905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6695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442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003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11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76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274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52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5933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659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381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0384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25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0710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2194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2605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12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3392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011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033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79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8086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841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2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536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238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5767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8707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82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291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3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16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7338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0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‹N°›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583" y="2823881"/>
            <a:ext cx="10976863" cy="3725199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Портфолио</a:t>
            </a:r>
            <a:r>
              <a:rPr lang="ru-RU" sz="115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endParaRPr lang="ru-RU" sz="1150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Воспитателя 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МБДОУ«Седарчий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»</a:t>
            </a:r>
            <a:r>
              <a:rPr lang="en-US" sz="36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ст. Петропавловской Грозненского муниципального района</a:t>
            </a:r>
            <a:endParaRPr lang="ru-RU" sz="48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r"/>
            <a: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</a:t>
            </a:r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Манжиевой Яхи Хадиевны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843" y="233081"/>
            <a:ext cx="11368216" cy="3053815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МБДОУ «Детский сад «</a:t>
            </a:r>
            <a:r>
              <a:rPr lang="ru-RU" sz="6000" dirty="0" err="1" smtClean="0">
                <a:solidFill>
                  <a:srgbClr val="FFFF00"/>
                </a:solidFill>
                <a:latin typeface="Monotype Corsiva" pitchFamily="66" charset="0"/>
              </a:rPr>
              <a:t>Седарчий</a:t>
            </a: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»                   ст. Петропавловская Грозненского муниципального района»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5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301" y="-93906"/>
            <a:ext cx="1129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Ин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фор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ма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ци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он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ная 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кар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та</a:t>
            </a:r>
            <a:endParaRPr lang="ru-RU" sz="7200" dirty="0">
              <a:solidFill>
                <a:srgbClr val="7030A0"/>
              </a:solidFill>
              <a:latin typeface="Ariston" panose="030004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954" y="1721224"/>
            <a:ext cx="110265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Образование:</a:t>
            </a:r>
            <a:r>
              <a:rPr lang="ru-RU" sz="3600" i="1" dirty="0" smtClean="0">
                <a:latin typeface="Cambria" panose="02040503050406030204" pitchFamily="18" charset="0"/>
              </a:rPr>
              <a:t>         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высшее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ЧГ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У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–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исторический факультет 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Квалификация по диплому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Историк. Преподаватель истории по специальности «История».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Трудовой стаж:   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4,6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л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.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Педагогический стаж: 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4,6 л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.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Стаж работы в МБДОУ Детский сад «Седарчий»: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3г.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Занимаемая должность: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воспитатель</a:t>
            </a:r>
            <a:endParaRPr lang="ru-RU" sz="3600" i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30" y="1311357"/>
            <a:ext cx="11421033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8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C:\Users\001\Desktop\милана\диплом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568265" y="-2777270"/>
            <a:ext cx="7055472" cy="1219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</a:t>
            </a:r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4</a:t>
            </a:r>
            <a:endParaRPr lang="ru-RU" sz="115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algn="ctr"/>
            <a:r>
              <a:rPr lang="ru-RU" sz="6600" dirty="0" smtClean="0">
                <a:solidFill>
                  <a:srgbClr val="00B0F0"/>
                </a:solidFill>
                <a:latin typeface="Monotype Corsiva" pitchFamily="66" charset="0"/>
              </a:rPr>
              <a:t>Результаты педагогической деятельности</a:t>
            </a:r>
            <a:endParaRPr lang="ru-RU" sz="6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C:\Users\001\Desktop\милана\гр.1.jpeg"/>
          <p:cNvPicPr>
            <a:picLocks noChangeAspect="1" noChangeArrowheads="1"/>
          </p:cNvPicPr>
          <p:nvPr/>
        </p:nvPicPr>
        <p:blipFill>
          <a:blip r:embed="rId2" cstate="print"/>
          <a:srcRect l="11485" t="2366" r="11676" b="2594"/>
          <a:stretch>
            <a:fillRect/>
          </a:stretch>
        </p:blipFill>
        <p:spPr bwMode="auto">
          <a:xfrm>
            <a:off x="0" y="0"/>
            <a:ext cx="3892731" cy="6858000"/>
          </a:xfrm>
          <a:prstGeom prst="rect">
            <a:avLst/>
          </a:prstGeom>
          <a:noFill/>
        </p:spPr>
      </p:pic>
      <p:pic>
        <p:nvPicPr>
          <p:cNvPr id="72706" name="Picture 2" descr="C:\Users\001\Desktop\милана\гр.2.jpeg"/>
          <p:cNvPicPr>
            <a:picLocks noChangeAspect="1" noChangeArrowheads="1"/>
          </p:cNvPicPr>
          <p:nvPr/>
        </p:nvPicPr>
        <p:blipFill>
          <a:blip r:embed="rId3" cstate="print"/>
          <a:srcRect l="12142" t="3484" r="10345" b="2649"/>
          <a:stretch>
            <a:fillRect/>
          </a:stretch>
        </p:blipFill>
        <p:spPr bwMode="auto">
          <a:xfrm>
            <a:off x="3722913" y="0"/>
            <a:ext cx="3853543" cy="6858000"/>
          </a:xfrm>
          <a:prstGeom prst="rect">
            <a:avLst/>
          </a:prstGeom>
          <a:noFill/>
        </p:spPr>
      </p:pic>
      <p:pic>
        <p:nvPicPr>
          <p:cNvPr id="72707" name="Picture 3" descr="C:\Users\001\Desktop\милана\гр.3.jpeg"/>
          <p:cNvPicPr>
            <a:picLocks noChangeAspect="1" noChangeArrowheads="1"/>
          </p:cNvPicPr>
          <p:nvPr/>
        </p:nvPicPr>
        <p:blipFill>
          <a:blip r:embed="rId4" cstate="print"/>
          <a:srcRect l="12524" t="4996" r="11684" b="2598"/>
          <a:stretch>
            <a:fillRect/>
          </a:stretch>
        </p:blipFill>
        <p:spPr bwMode="auto">
          <a:xfrm>
            <a:off x="7563394" y="0"/>
            <a:ext cx="46286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35" y="0"/>
            <a:ext cx="112596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            </a:t>
            </a:r>
            <a:r>
              <a:rPr lang="ru-RU" sz="9600" dirty="0" smtClean="0">
                <a:latin typeface="Monotype Corsiva" pitchFamily="66" charset="0"/>
              </a:rPr>
              <a:t>Раздел </a:t>
            </a:r>
            <a:r>
              <a:rPr lang="ru-RU" sz="9600" dirty="0" smtClean="0">
                <a:latin typeface="Monotype Corsiva" pitchFamily="66" charset="0"/>
              </a:rPr>
              <a:t>5</a:t>
            </a:r>
            <a:endParaRPr lang="ru-RU" sz="6000" dirty="0">
              <a:solidFill>
                <a:srgbClr val="FF0000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>
                <a:solidFill>
                  <a:srgbClr val="FF0000"/>
                </a:solidFill>
                <a:latin typeface="Ariston" panose="03000400000000000000" pitchFamily="66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ston" panose="03000400000000000000" pitchFamily="66" charset="0"/>
              </a:rPr>
              <a:t>               </a:t>
            </a: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Данные о повышении     квалификации и</a:t>
            </a: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                 профессиональной                                  переподготовки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94" y="593125"/>
            <a:ext cx="3787308" cy="57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1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5954290"/>
              </p:ext>
            </p:extLst>
          </p:nvPr>
        </p:nvGraphicFramePr>
        <p:xfrm>
          <a:off x="518985" y="1474574"/>
          <a:ext cx="11219936" cy="5133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356"/>
                <a:gridCol w="2693773"/>
                <a:gridCol w="2298356"/>
                <a:gridCol w="3929451"/>
              </a:tblGrid>
              <a:tr h="202413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Дата прохождения</a:t>
                      </a:r>
                      <a:endParaRPr lang="ru-RU" sz="32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</a:rPr>
                        <a:t>Название учреждения</a:t>
                      </a:r>
                      <a:endParaRPr lang="ru-RU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+mj-lt"/>
                        </a:rPr>
                        <a:t>Количество часов</a:t>
                      </a:r>
                      <a:endParaRPr lang="ru-RU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</a:rPr>
                        <a:t>Название курсов повышения квалификации</a:t>
                      </a:r>
                      <a:endParaRPr lang="ru-RU" sz="3200" dirty="0">
                        <a:latin typeface="+mj-lt"/>
                      </a:endParaRPr>
                    </a:p>
                  </a:txBody>
                  <a:tcPr/>
                </a:tc>
              </a:tr>
              <a:tr h="115420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14-15. 06. 2017г</a:t>
                      </a:r>
                      <a:r>
                        <a:rPr lang="ru-RU" sz="36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.</a:t>
                      </a:r>
                      <a:endParaRPr lang="ru-RU" sz="36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«Педагоги России»</a:t>
                      </a:r>
                      <a:endParaRPr lang="ru-RU" sz="240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г. Грозный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8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«Инновации в образовании»</a:t>
                      </a:r>
                      <a:endParaRPr lang="ru-RU" sz="2400" dirty="0" smtClean="0">
                        <a:latin typeface="+mj-lt"/>
                      </a:endParaRPr>
                    </a:p>
                    <a:p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</a:tr>
              <a:tr h="1846733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21-30. 11. 2018г</a:t>
                      </a:r>
                      <a:r>
                        <a:rPr lang="ru-RU" sz="36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.</a:t>
                      </a:r>
                      <a:endParaRPr lang="ru-RU" sz="36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ФГБОУ ВО «ЧГПУ»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72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«Современные технологии и методики работы с детьми дошкольного возраста в соответствии с ФГОС ДО»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365" y="0"/>
            <a:ext cx="1203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Monotype Corsiva" pitchFamily="66" charset="0"/>
              </a:rPr>
              <a:t>Повышение квалификации</a:t>
            </a:r>
            <a:endParaRPr lang="ru-RU" sz="8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001\Desktop\милана\удостоверени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20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001\Desktop\милана\дипло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2892" y="0"/>
            <a:ext cx="498621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47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6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педагогами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C:\Users\001\Desktop\милана\IMG_20190628_140259.jpg"/>
          <p:cNvPicPr>
            <a:picLocks noChangeAspect="1" noChangeArrowheads="1"/>
          </p:cNvPicPr>
          <p:nvPr/>
        </p:nvPicPr>
        <p:blipFill>
          <a:blip r:embed="rId2" cstate="print"/>
          <a:srcRect t="17333" b="28571"/>
          <a:stretch>
            <a:fillRect/>
          </a:stretch>
        </p:blipFill>
        <p:spPr bwMode="auto">
          <a:xfrm>
            <a:off x="248194" y="195942"/>
            <a:ext cx="5164930" cy="6048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2" name="Picture 2" descr="C:\Users\001\Desktop\милана\IMG-20170414-WA0023.jpg"/>
          <p:cNvPicPr>
            <a:picLocks noChangeAspect="1" noChangeArrowheads="1"/>
          </p:cNvPicPr>
          <p:nvPr/>
        </p:nvPicPr>
        <p:blipFill>
          <a:blip r:embed="rId3"/>
          <a:srcRect l="44571" t="2476" b="7238"/>
          <a:stretch>
            <a:fillRect/>
          </a:stretch>
        </p:blipFill>
        <p:spPr bwMode="auto">
          <a:xfrm>
            <a:off x="5434149" y="169817"/>
            <a:ext cx="6757851" cy="619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244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9402" y="0"/>
            <a:ext cx="7738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Манжиева Яха Хадиевна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Ariston" panose="03000400000000000000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5974" y="5848350"/>
            <a:ext cx="2752725" cy="1009650"/>
          </a:xfrm>
          <a:prstGeom prst="rect">
            <a:avLst/>
          </a:prstGeom>
        </p:spPr>
      </p:pic>
      <p:pic>
        <p:nvPicPr>
          <p:cNvPr id="1027" name="Picture 3" descr="C:\Users\001\Desktop\милана\20200207_120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77" y="1332411"/>
            <a:ext cx="4184197" cy="489857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746813" y="1256101"/>
            <a:ext cx="744518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Моя мечта сбылась, ее мне подарил создатель.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 счастлива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воспитатель!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C:\Users\001\Desktop\милана\20200210_143723.jpg"/>
          <p:cNvPicPr>
            <a:picLocks noChangeAspect="1" noChangeArrowheads="1"/>
          </p:cNvPicPr>
          <p:nvPr/>
        </p:nvPicPr>
        <p:blipFill>
          <a:blip r:embed="rId2"/>
          <a:srcRect l="8679" t="14845" r="9786" b="210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7531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7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родителями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F:\милана портфолио\Chabaev_m_450 (2).jpg"/>
          <p:cNvPicPr>
            <a:picLocks noChangeAspect="1" noChangeArrowheads="1"/>
          </p:cNvPicPr>
          <p:nvPr/>
        </p:nvPicPr>
        <p:blipFill>
          <a:blip r:embed="rId2" cstate="print"/>
          <a:srcRect l="35953" t="20697" r="8971" b="12892"/>
          <a:stretch>
            <a:fillRect/>
          </a:stretch>
        </p:blipFill>
        <p:spPr bwMode="auto">
          <a:xfrm>
            <a:off x="0" y="0"/>
            <a:ext cx="5923777" cy="659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0" name="Picture 2" descr="C:\Users\001\Desktop\милана\20200210_162809.jpg"/>
          <p:cNvPicPr>
            <a:picLocks noChangeAspect="1" noChangeArrowheads="1"/>
          </p:cNvPicPr>
          <p:nvPr/>
        </p:nvPicPr>
        <p:blipFill>
          <a:blip r:embed="rId3" cstate="print"/>
          <a:srcRect l="17387" t="381" r="30988"/>
          <a:stretch>
            <a:fillRect/>
          </a:stretch>
        </p:blipFill>
        <p:spPr bwMode="auto">
          <a:xfrm rot="5400000">
            <a:off x="5755810" y="203159"/>
            <a:ext cx="6557552" cy="6151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793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8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О</a:t>
            </a:r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рганизационно-образовательная деятельность с детьми.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фото садик\20190807_085840.jpg"/>
          <p:cNvPicPr>
            <a:picLocks noChangeAspect="1" noChangeArrowheads="1"/>
          </p:cNvPicPr>
          <p:nvPr/>
        </p:nvPicPr>
        <p:blipFill>
          <a:blip r:embed="rId2" cstate="print"/>
          <a:srcRect t="37333" r="3238"/>
          <a:stretch>
            <a:fillRect/>
          </a:stretch>
        </p:blipFill>
        <p:spPr bwMode="auto">
          <a:xfrm>
            <a:off x="6109845" y="300445"/>
            <a:ext cx="5835854" cy="6152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3" name="Picture 3" descr="C:\Users\001\Desktop\милана\IMG-20200129-WA02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75" y="326570"/>
            <a:ext cx="5468984" cy="6230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76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001\Desktop\милана\20191225_16082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39245" cy="4454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8" name="Picture 2" descr="F:\милана портфолио\IMG-20190904-WA0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4265" y="1845129"/>
            <a:ext cx="6387735" cy="4790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52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C:\Users\001\Desktop\милана\20191029_10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" y="274319"/>
            <a:ext cx="5471247" cy="6583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C:\Users\001\Desktop\милана\IMG-20200129-WA01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240" y="169817"/>
            <a:ext cx="5556068" cy="6505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797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9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Подвижные игры.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001\Desktop\милана\20190621_11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06269" cy="6857999"/>
          </a:xfrm>
          <a:prstGeom prst="rect">
            <a:avLst/>
          </a:prstGeom>
          <a:noFill/>
        </p:spPr>
      </p:pic>
      <p:pic>
        <p:nvPicPr>
          <p:cNvPr id="53253" name="Picture 5" descr="C:\Users\001\Desktop\милана\IMG-20190617-WA0007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057" y="0"/>
            <a:ext cx="633984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04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10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Сохранение и укрепление здоровья детей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898" y="0"/>
            <a:ext cx="1173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СОДЕРЖАНИЕ</a:t>
            </a:r>
            <a:endParaRPr lang="ru-RU" sz="4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460" y="1095312"/>
            <a:ext cx="107576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ЭССЕ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2.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Официальные документы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педагогической деятельности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5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повышении квалификации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Организационно-образовательная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с детьми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9.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10.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11.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12.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Художественно-творческое развитие детей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13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Трудовое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14.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15.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rgbClr val="C00000"/>
              </a:solidFill>
              <a:latin typeface="AnastasiaScript" panose="02000505070000020002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38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 descr="F:\ШАЙМАН_ПОРТФОЛИО\Презентация 2017\20150427_1530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1360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11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Сюжетно-ролевые игры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001\Desktop\милана\20190808_164458.jpg"/>
          <p:cNvPicPr>
            <a:picLocks noChangeAspect="1" noChangeArrowheads="1"/>
          </p:cNvPicPr>
          <p:nvPr/>
        </p:nvPicPr>
        <p:blipFill>
          <a:blip r:embed="rId2" cstate="print"/>
          <a:srcRect l="44466" b="11858"/>
          <a:stretch>
            <a:fillRect/>
          </a:stretch>
        </p:blipFill>
        <p:spPr bwMode="auto">
          <a:xfrm>
            <a:off x="-1" y="0"/>
            <a:ext cx="5892811" cy="7014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C:\Users\001\Desktop\милана\20190808_164824.jpg"/>
          <p:cNvPicPr>
            <a:picLocks noChangeAspect="1" noChangeArrowheads="1"/>
          </p:cNvPicPr>
          <p:nvPr/>
        </p:nvPicPr>
        <p:blipFill>
          <a:blip r:embed="rId3" cstate="print"/>
          <a:srcRect l="26904" t="508" r="14924" b="6904"/>
          <a:stretch>
            <a:fillRect/>
          </a:stretch>
        </p:blipFill>
        <p:spPr bwMode="auto">
          <a:xfrm>
            <a:off x="5734592" y="0"/>
            <a:ext cx="5590905" cy="6673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0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001\Desktop\милана\20191114_163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26491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001\Desktop\милана\20191114_163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4558" y="0"/>
            <a:ext cx="6187441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294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0402_111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056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r="40087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836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12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Художественно-творческое развитие детей..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001\Desktop\милана\IMG-20181102-WA0063.jpg"/>
          <p:cNvPicPr>
            <a:picLocks noChangeAspect="1" noChangeArrowheads="1"/>
          </p:cNvPicPr>
          <p:nvPr/>
        </p:nvPicPr>
        <p:blipFill>
          <a:blip r:embed="rId2"/>
          <a:srcRect l="18762" t="10286" r="24524" b="6667"/>
          <a:stretch>
            <a:fillRect/>
          </a:stretch>
        </p:blipFill>
        <p:spPr bwMode="auto">
          <a:xfrm>
            <a:off x="-1" y="0"/>
            <a:ext cx="5617030" cy="6858000"/>
          </a:xfrm>
          <a:prstGeom prst="rect">
            <a:avLst/>
          </a:prstGeom>
          <a:noFill/>
        </p:spPr>
      </p:pic>
      <p:pic>
        <p:nvPicPr>
          <p:cNvPr id="48130" name="Picture 2" descr="C:\Users\001\Desktop\милана\IMG-20191025-WA0119.jpg"/>
          <p:cNvPicPr>
            <a:picLocks noChangeAspect="1" noChangeArrowheads="1"/>
          </p:cNvPicPr>
          <p:nvPr/>
        </p:nvPicPr>
        <p:blipFill>
          <a:blip r:embed="rId3"/>
          <a:srcRect l="509" t="14718" b="23754"/>
          <a:stretch>
            <a:fillRect/>
          </a:stretch>
        </p:blipFill>
        <p:spPr bwMode="auto">
          <a:xfrm>
            <a:off x="5617028" y="0"/>
            <a:ext cx="65749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94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13</a:t>
            </a: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Трудовое воспитание.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 descr="C:\Users\kolizey\Desktop\IMG-20190520-WA0034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58491" cy="3265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2" descr="C:\Users\kolizey\Desktop\IMG-20190520-WA0031.jp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579" t="807" r="7509" b="6439"/>
          <a:stretch>
            <a:fillRect/>
          </a:stretch>
        </p:blipFill>
        <p:spPr bwMode="auto">
          <a:xfrm>
            <a:off x="4362995" y="156754"/>
            <a:ext cx="3696788" cy="296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2" descr="C:\Users\kolizey\Desktop\IMG-20190520-WA0040.jpg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151222" y="254232"/>
            <a:ext cx="3540035" cy="2763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" descr="C:\Users\kolizey\Desktop\IMG-20190520-WA0042.jpg"/>
          <p:cNvPicPr/>
          <p:nvPr/>
        </p:nvPicPr>
        <p:blipFill>
          <a:blip r:embed="rId5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1664" y="3649843"/>
            <a:ext cx="3644129" cy="28554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3" descr="C:\Users\kolizey\Desktop\IMG-20190520-WA0030.jpg"/>
          <p:cNvPicPr/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02183" y="3331028"/>
            <a:ext cx="3827417" cy="3344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" descr="C:\Users\kolizey\Desktop\IMG-20190324-WA0008.jpg"/>
          <p:cNvPicPr/>
          <p:nvPr/>
        </p:nvPicPr>
        <p:blipFill>
          <a:blip r:embed="rId7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353697" y="3025548"/>
            <a:ext cx="3838303" cy="3832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8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14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Участие в мероприятиях.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1</a:t>
            </a:r>
          </a:p>
          <a:p>
            <a:pPr algn="ctr"/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ЭССЕ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001\Desktop\милана\IMG-20200210-WA0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87932" cy="3004457"/>
          </a:xfrm>
          <a:prstGeom prst="rect">
            <a:avLst/>
          </a:prstGeom>
          <a:noFill/>
        </p:spPr>
      </p:pic>
      <p:pic>
        <p:nvPicPr>
          <p:cNvPr id="44034" name="Picture 2" descr="C:\Users\001\Desktop\милана\IMG-20200129-WA0189.jpg"/>
          <p:cNvPicPr>
            <a:picLocks noChangeAspect="1" noChangeArrowheads="1"/>
          </p:cNvPicPr>
          <p:nvPr/>
        </p:nvPicPr>
        <p:blipFill>
          <a:blip r:embed="rId3"/>
          <a:srcRect l="19214" r="17265"/>
          <a:stretch>
            <a:fillRect/>
          </a:stretch>
        </p:blipFill>
        <p:spPr bwMode="auto">
          <a:xfrm>
            <a:off x="3618410" y="0"/>
            <a:ext cx="3957525" cy="3030583"/>
          </a:xfrm>
          <a:prstGeom prst="rect">
            <a:avLst/>
          </a:prstGeom>
          <a:noFill/>
        </p:spPr>
      </p:pic>
      <p:pic>
        <p:nvPicPr>
          <p:cNvPr id="44035" name="Picture 3" descr="C:\Users\001\Desktop\милана\IMG-20200127-WA0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6311" y="-261257"/>
            <a:ext cx="4911634" cy="3383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F:\милана портфолио\Chabaev_m_424 (2).jpg"/>
          <p:cNvPicPr>
            <a:picLocks noChangeAspect="1" noChangeArrowheads="1"/>
          </p:cNvPicPr>
          <p:nvPr/>
        </p:nvPicPr>
        <p:blipFill>
          <a:blip r:embed="rId5" cstate="print"/>
          <a:srcRect l="26447" b="12536"/>
          <a:stretch>
            <a:fillRect/>
          </a:stretch>
        </p:blipFill>
        <p:spPr bwMode="auto">
          <a:xfrm>
            <a:off x="0" y="3048352"/>
            <a:ext cx="3717931" cy="3809647"/>
          </a:xfrm>
          <a:prstGeom prst="rect">
            <a:avLst/>
          </a:prstGeom>
          <a:noFill/>
        </p:spPr>
      </p:pic>
      <p:pic>
        <p:nvPicPr>
          <p:cNvPr id="44037" name="Picture 5" descr="F:\милана портфолио\IMG-20190617-WA0011.jpg"/>
          <p:cNvPicPr>
            <a:picLocks noChangeAspect="1" noChangeArrowheads="1"/>
          </p:cNvPicPr>
          <p:nvPr/>
        </p:nvPicPr>
        <p:blipFill>
          <a:blip r:embed="rId6"/>
          <a:srcRect l="13929" t="15875" r="7321" b="18875"/>
          <a:stretch>
            <a:fillRect/>
          </a:stretch>
        </p:blipFill>
        <p:spPr bwMode="auto">
          <a:xfrm>
            <a:off x="3762103" y="3084327"/>
            <a:ext cx="4554433" cy="3773673"/>
          </a:xfrm>
          <a:prstGeom prst="rect">
            <a:avLst/>
          </a:prstGeom>
          <a:noFill/>
        </p:spPr>
      </p:pic>
      <p:pic>
        <p:nvPicPr>
          <p:cNvPr id="44038" name="Picture 6" descr="F:\милана портфолио\20191230_110941.jpg"/>
          <p:cNvPicPr>
            <a:picLocks noChangeAspect="1" noChangeArrowheads="1"/>
          </p:cNvPicPr>
          <p:nvPr/>
        </p:nvPicPr>
        <p:blipFill>
          <a:blip r:embed="rId7" cstate="print"/>
          <a:srcRect l="29437" t="26710" b="14332"/>
          <a:stretch>
            <a:fillRect/>
          </a:stretch>
        </p:blipFill>
        <p:spPr bwMode="auto">
          <a:xfrm>
            <a:off x="8307977" y="3095897"/>
            <a:ext cx="3884023" cy="3762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61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15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Д остижения воспитанников.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9962">
            <a:off x="421966" y="169331"/>
            <a:ext cx="4655557" cy="49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001\Desktop\милана\20190425_12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2228" y="0"/>
            <a:ext cx="9144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562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0"/>
            <a:ext cx="12230526" cy="68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4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646" y="-286870"/>
            <a:ext cx="52533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ston" panose="03000400000000000000" pitchFamily="66" charset="0"/>
              </a:rPr>
              <a:t>Эссе</a:t>
            </a:r>
            <a:endParaRPr lang="ru-RU" sz="11500" dirty="0">
              <a:solidFill>
                <a:schemeClr val="accent6">
                  <a:lumMod val="60000"/>
                  <a:lumOff val="40000"/>
                </a:schemeClr>
              </a:solidFill>
              <a:latin typeface="Ariston" panose="03000400000000000000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1703" y="966652"/>
            <a:ext cx="1099892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Кто в детстве не получит воспитанье, 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Не будет счастья в жизни знать потом,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Сгибай сырую палочку как хочешь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Сухую выпрямишь одним огнем</a:t>
            </a:r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Сколько времени прошло, а мудрость остается мудростью. Пожалуй, у каждого народа можно найти эту же мысль, высказанную не своем родном языке.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Пускай, оформленную иначе, но всё равно ту же. У Чеченцев говорят, что нужно ребенка воспитывать еще тогда, когда его можно положить поперёк кровати, т.ес рожденья. И с этим никто не спорит.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Но что значит воспитывать?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И воспитывать правильно.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Еще И. Кант утверждал, что «два человеческих изобретения можно считать самыми трудными: искусство управлять и искусство воспитывать»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	Конечно, можно перечитать массу различной информации, цитировать великих педагогов и философов, но ничего не поможет, если нет любви к своим воспитанникам. Вспомнились слова Н. Рубцова «Живой душе пускай рассудок служит. Всё начинается с любви»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112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05840" y="0"/>
            <a:ext cx="10881360" cy="675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Удивительное чувство- любовь!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Наверное, это то самое святое самое доброе, что есть в человеке…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На любви держится мир, благодаря ему не угасает род человеческий. Мне повезло, с раннего детства я купалась в любви, которую дарили мне мои близкие. Я росла обогреваемая любовью родителей, родных, учителей. И ответная любовь не могла не созреть во мне, не наполнить мою душу. Это любовь к жизни, к природе, к людям, ко всему, что окружает меня.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А любви нужен выход, её следует передавать, дарить другим, иначе она потеряет своё назначение. Пусть не всегда её легко отдавать, но она востребована всегда.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отдаю своим маленьким воспитанникам свои знания, свой, пусть еще небольшой, опыт, тепло своего сердца и хочу верить, что я могу быть полезной для них, а в конечном итоге и для общества, и для государства в целом. Может быть, именно в этом и есть мое предназначение как человека, как гражданина, как воспитателя.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люблю своих воспитанников, а значит, имею право учить их, воспитывать, формировать в них задатки будущей личности.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с детства мечтала стать воспитателем. Моя мечта осуществилась. Хотя не так много времени отдано любимому делу, за это время я поняла, что нужны только душа и сердце! Рассудок тоже нужен, особенно в нашем быстро меняющимся мире.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И все-таки! «Все начинается с любви!»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Нужно помнить об этом всегда, и тогда воспитание детских душ их сердец, открытых для любви и добра будет радостным, полным открытий и реально возможным!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</a:t>
            </a:r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2</a:t>
            </a:r>
            <a:endParaRPr lang="ru-RU" sz="115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Мое педагогическое кредо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548" y="0"/>
            <a:ext cx="1033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  <a:cs typeface="Gautami" panose="020B0502040204020203" pitchFamily="34" charset="0"/>
              </a:rPr>
              <a:t>Моё педагогическое кредо</a:t>
            </a:r>
            <a:endParaRPr lang="ru-RU" sz="8000" dirty="0">
              <a:solidFill>
                <a:srgbClr val="FF0000"/>
              </a:solidFill>
              <a:latin typeface="Monotype Corsiva" pitchFamily="66" charset="0"/>
              <a:cs typeface="Gautam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364" y="955965"/>
            <a:ext cx="10474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«Лучший способ сделать детей хорошими –                     сделать </a:t>
            </a:r>
            <a:r>
              <a:rPr lang="ru-RU" sz="400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и</a:t>
            </a:r>
            <a:r>
              <a:rPr lang="ru-RU" sz="400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х счастливыми» </a:t>
            </a:r>
            <a:endParaRPr lang="ru-RU" sz="4000" dirty="0" smtClean="0">
              <a:solidFill>
                <a:srgbClr val="0070C0"/>
              </a:solidFill>
              <a:latin typeface="Monotype Corsiva" pitchFamily="66" charset="0"/>
              <a:cs typeface="Gautami" panose="020B0502040204020203" pitchFamily="34" charset="0"/>
            </a:endParaRPr>
          </a:p>
          <a:p>
            <a:pPr algn="r"/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Оскар </a:t>
            </a:r>
            <a:r>
              <a:rPr lang="ru-RU" sz="4000" dirty="0" err="1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Уальд</a:t>
            </a:r>
            <a:endParaRPr lang="ru-RU" sz="4000" dirty="0" smtClean="0">
              <a:solidFill>
                <a:srgbClr val="0070C0"/>
              </a:solidFill>
              <a:latin typeface="Monotype Corsiva" pitchFamily="66" charset="0"/>
              <a:cs typeface="Gautami" panose="020B0502040204020203" pitchFamily="34" charset="0"/>
            </a:endParaRPr>
          </a:p>
          <a:p>
            <a:endParaRPr lang="ru-RU" sz="4000" dirty="0">
              <a:latin typeface="Ariston" panose="03000400000000000000" pitchFamily="66" charset="0"/>
              <a:cs typeface="Gautam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853" y="2804912"/>
            <a:ext cx="77308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Monotype Corsiva" pitchFamily="66" charset="0"/>
              </a:rPr>
              <a:t>Воспитатель возлагает на себя огромную ответственность за развитие и воспитание ребенка, потому что в первые годы жизни закладываются основы формирования личности. </a:t>
            </a:r>
            <a:endParaRPr lang="ru-RU" sz="2800" dirty="0">
              <a:solidFill>
                <a:schemeClr val="accent1">
                  <a:lumMod val="50000"/>
                  <a:lumOff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174" y="4745821"/>
            <a:ext cx="839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Monotype Corsiva" pitchFamily="66" charset="0"/>
              </a:rPr>
              <a:t>Мудрость педагога заключается в том, чтобы полюбить ребенка таким, каков он есть, со всеми его достоинствами и недостатками.</a:t>
            </a:r>
            <a:endParaRPr lang="ru-RU" sz="32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5636" y="277092"/>
          <a:ext cx="11526982" cy="858982"/>
        </p:xfrm>
        <a:graphic>
          <a:graphicData uri="http://schemas.openxmlformats.org/drawingml/2006/table">
            <a:tbl>
              <a:tblPr/>
              <a:tblGrid>
                <a:gridCol w="11526982"/>
              </a:tblGrid>
              <a:tr h="8589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36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</a:t>
            </a:r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3</a:t>
            </a:r>
            <a:endParaRPr lang="ru-RU" sz="115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Официальные документы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5701</TotalTime>
  <Words>543</Words>
  <Application>Microsoft Office PowerPoint</Application>
  <PresentationFormat>Personnalisé</PresentationFormat>
  <Paragraphs>126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Тема Office</vt:lpstr>
      <vt:lpstr>Легкий дым</vt:lpstr>
      <vt:lpstr>Берлин</vt:lpstr>
      <vt:lpstr>Ион (конференц-зал)</vt:lpstr>
      <vt:lpstr>Бумажная</vt:lpstr>
      <vt:lpstr>МБДОУ «Детский сад «Седарчий»                   ст. Петропавловская Грозненского муниципального района»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001</cp:lastModifiedBy>
  <cp:revision>177</cp:revision>
  <cp:lastPrinted>2015-02-05T01:26:31Z</cp:lastPrinted>
  <dcterms:created xsi:type="dcterms:W3CDTF">2015-02-04T18:50:04Z</dcterms:created>
  <dcterms:modified xsi:type="dcterms:W3CDTF">2020-02-10T18:18:50Z</dcterms:modified>
</cp:coreProperties>
</file>