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258" r:id="rId3"/>
    <p:sldId id="259" r:id="rId4"/>
    <p:sldId id="269" r:id="rId5"/>
    <p:sldId id="260" r:id="rId6"/>
    <p:sldId id="261" r:id="rId7"/>
    <p:sldId id="262" r:id="rId8"/>
    <p:sldId id="263" r:id="rId9"/>
    <p:sldId id="267" r:id="rId10"/>
    <p:sldId id="268" r:id="rId11"/>
    <p:sldId id="270" r:id="rId12"/>
    <p:sldId id="271" r:id="rId13"/>
    <p:sldId id="273" r:id="rId14"/>
    <p:sldId id="276" r:id="rId15"/>
    <p:sldId id="294" r:id="rId16"/>
    <p:sldId id="275" r:id="rId17"/>
    <p:sldId id="278" r:id="rId18"/>
    <p:sldId id="279" r:id="rId19"/>
    <p:sldId id="277" r:id="rId20"/>
    <p:sldId id="291" r:id="rId21"/>
    <p:sldId id="292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3" r:id="rId34"/>
    <p:sldId id="296" r:id="rId35"/>
    <p:sldId id="297" r:id="rId36"/>
    <p:sldId id="298" r:id="rId37"/>
    <p:sldId id="299" r:id="rId38"/>
    <p:sldId id="300" r:id="rId39"/>
    <p:sldId id="301" r:id="rId40"/>
    <p:sldId id="306" r:id="rId41"/>
    <p:sldId id="302" r:id="rId42"/>
    <p:sldId id="303" r:id="rId43"/>
    <p:sldId id="307" r:id="rId44"/>
    <p:sldId id="304" r:id="rId45"/>
    <p:sldId id="305" r:id="rId46"/>
    <p:sldId id="308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588" autoAdjust="0"/>
    <p:restoredTop sz="91935" autoAdjust="0"/>
  </p:normalViewPr>
  <p:slideViewPr>
    <p:cSldViewPr>
      <p:cViewPr varScale="1">
        <p:scale>
          <a:sx n="101" d="100"/>
          <a:sy n="101" d="100"/>
        </p:scale>
        <p:origin x="-1914" y="-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43B60-2F9A-448B-B224-31BB72F64C8C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CF9BD-2194-40B9-A5F1-6CDEDA8437E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CF9BD-2194-40B9-A5F1-6CDEDA8437EC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8192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07696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42098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841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85216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40891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8700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4436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6474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7324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0183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BD8F2-3D42-40FA-800C-628CC43979E6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914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10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оле 2"/>
          <p:cNvSpPr txBox="1"/>
          <p:nvPr/>
        </p:nvSpPr>
        <p:spPr>
          <a:xfrm>
            <a:off x="653326" y="401733"/>
            <a:ext cx="7695491" cy="128586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7200" b="1" dirty="0" smtClean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    ПОРТФОЛИО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Поле 3"/>
          <p:cNvSpPr txBox="1"/>
          <p:nvPr/>
        </p:nvSpPr>
        <p:spPr>
          <a:xfrm>
            <a:off x="263436" y="2041938"/>
            <a:ext cx="8707069" cy="179126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spc="50" dirty="0" smtClean="0">
                <a:gradFill>
                  <a:gsLst>
                    <a:gs pos="25000">
                      <a:srgbClr val="E0322D"/>
                    </a:gs>
                    <a:gs pos="100000">
                      <a:srgbClr val="A01C18"/>
                    </a:gs>
                  </a:gsLst>
                  <a:lin ang="5400000" scaled="0"/>
                </a:gra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	</a:t>
            </a:r>
            <a:r>
              <a:rPr lang="ru-RU" sz="4800" b="1" spc="50" dirty="0" err="1" smtClean="0">
                <a:gradFill>
                  <a:gsLst>
                    <a:gs pos="25000">
                      <a:srgbClr val="E0322D"/>
                    </a:gs>
                    <a:gs pos="100000">
                      <a:srgbClr val="A01C18"/>
                    </a:gs>
                  </a:gsLst>
                  <a:lin ang="5400000" scaled="0"/>
                </a:gra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Бугазовой</a:t>
            </a:r>
            <a:r>
              <a:rPr lang="ru-RU" sz="4800" b="1" spc="50" dirty="0" smtClean="0">
                <a:gradFill>
                  <a:gsLst>
                    <a:gs pos="25000">
                      <a:srgbClr val="E0322D"/>
                    </a:gs>
                    <a:gs pos="100000">
                      <a:srgbClr val="A01C18"/>
                    </a:gs>
                  </a:gsLst>
                  <a:lin ang="5400000" scaled="0"/>
                </a:gra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spc="50" dirty="0" err="1" smtClean="0">
                <a:gradFill>
                  <a:gsLst>
                    <a:gs pos="25000">
                      <a:srgbClr val="E0322D"/>
                    </a:gs>
                    <a:gs pos="100000">
                      <a:srgbClr val="A01C18"/>
                    </a:gs>
                  </a:gsLst>
                  <a:lin ang="5400000" scaled="0"/>
                </a:gra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Малкан</a:t>
            </a:r>
            <a:r>
              <a:rPr lang="ru-RU" sz="4800" b="1" spc="50" dirty="0" smtClean="0">
                <a:gradFill>
                  <a:gsLst>
                    <a:gs pos="25000">
                      <a:srgbClr val="E0322D"/>
                    </a:gs>
                    <a:gs pos="100000">
                      <a:srgbClr val="A01C18"/>
                    </a:gs>
                  </a:gsLst>
                  <a:lin ang="5400000" scaled="0"/>
                </a:gra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spc="50" dirty="0" err="1" smtClean="0">
                <a:gradFill>
                  <a:gsLst>
                    <a:gs pos="25000">
                      <a:srgbClr val="E0322D"/>
                    </a:gs>
                    <a:gs pos="100000">
                      <a:srgbClr val="A01C18"/>
                    </a:gs>
                  </a:gsLst>
                  <a:lin ang="5400000" scaled="0"/>
                </a:gra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Мусаевны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6265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3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70"/>
            <a:ext cx="9144000" cy="68802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ле 41"/>
          <p:cNvSpPr txBox="1">
            <a:spLocks/>
          </p:cNvSpPr>
          <p:nvPr/>
        </p:nvSpPr>
        <p:spPr>
          <a:xfrm>
            <a:off x="914400" y="332656"/>
            <a:ext cx="7315200" cy="141414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ПЕРЕЧЕНЬ МЕТОДИЧЕСКИХ РАЗРАБОТОК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32103575"/>
              </p:ext>
            </p:extLst>
          </p:nvPr>
        </p:nvGraphicFramePr>
        <p:xfrm>
          <a:off x="359024" y="268200"/>
          <a:ext cx="8570693" cy="52727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9507"/>
                <a:gridCol w="6873640"/>
                <a:gridCol w="1177546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Название методической разработки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год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</a:tr>
              <a:tr h="343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Конспект</a:t>
                      </a:r>
                      <a:r>
                        <a:rPr lang="ru-RU" sz="1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занятия по развитию речи «Путешествие в страну Красивой речи»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</a:tr>
              <a:tr h="357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Конспект</a:t>
                      </a:r>
                      <a:r>
                        <a:rPr lang="ru-RU" sz="1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занятия  по ФЭМП «Пять ключей»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</a:tr>
              <a:tr h="3890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Семинар</a:t>
                      </a:r>
                      <a:r>
                        <a:rPr lang="ru-RU" sz="1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-практикум «Речевое развитие дошкольников»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</a:tr>
              <a:tr h="4116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Семинар</a:t>
                      </a:r>
                      <a:r>
                        <a:rPr lang="ru-RU" sz="1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«Развитие речи детей»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</a:tr>
              <a:tr h="5057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Викторина</a:t>
                      </a:r>
                      <a:r>
                        <a:rPr lang="ru-RU" sz="1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«Красивую речь приятно слышать»</a:t>
                      </a:r>
                    </a:p>
                  </a:txBody>
                  <a:tcPr marL="58258" marR="58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</a:tr>
              <a:tr h="3366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Мастер</a:t>
                      </a:r>
                      <a:r>
                        <a:rPr lang="ru-RU" sz="1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-класс «Развитие речи детей с использованием игровых технологий»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7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Конспект занятия «Эксперименты с водой»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7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Мастер класс «Развитие речи на родном языке»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</a:tr>
              <a:tr h="2630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</a:tr>
              <a:tr h="5108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</a:tr>
              <a:tr h="5261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</a:tr>
              <a:tr h="2630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</a:tr>
              <a:tr h="2630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58" marR="5825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029477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3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2402"/>
            <a:ext cx="9144000" cy="93806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ле 46"/>
          <p:cNvSpPr txBox="1"/>
          <p:nvPr/>
        </p:nvSpPr>
        <p:spPr>
          <a:xfrm>
            <a:off x="875030" y="332656"/>
            <a:ext cx="7259320" cy="160528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ea typeface="Calibri"/>
                <a:cs typeface="Times New Roman"/>
              </a:rPr>
              <a:t>Документы и материалы по самообразованию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sp>
        <p:nvSpPr>
          <p:cNvPr id="4" name="Поле 81"/>
          <p:cNvSpPr txBox="1"/>
          <p:nvPr/>
        </p:nvSpPr>
        <p:spPr>
          <a:xfrm>
            <a:off x="214282" y="1937936"/>
            <a:ext cx="8643998" cy="863486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/>
                <a:ea typeface="Calibri"/>
                <a:cs typeface="Times New Roman"/>
              </a:rPr>
              <a:t>Курсы повышения квалификации:</a:t>
            </a:r>
            <a:endParaRPr lang="ru-RU" sz="2400" dirty="0">
              <a:effectLst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0000"/>
              </a:buClr>
              <a:buFont typeface="Wingdings"/>
              <a:buChar char=""/>
            </a:pP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«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Организация образовательного процесса для детей раннего возраста (0-3) в условиях реализации ФГОС ДО</a:t>
            </a: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» </a:t>
            </a:r>
            <a:r>
              <a:rPr lang="ru-RU" sz="2400" dirty="0">
                <a:effectLst/>
                <a:latin typeface="Times New Roman"/>
                <a:ea typeface="Calibri"/>
                <a:cs typeface="Times New Roman"/>
              </a:rPr>
              <a:t>(</a:t>
            </a: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2018 </a:t>
            </a:r>
            <a:r>
              <a:rPr lang="ru-RU" sz="2400" dirty="0">
                <a:effectLst/>
                <a:latin typeface="Times New Roman"/>
                <a:ea typeface="Calibri"/>
                <a:cs typeface="Times New Roman"/>
              </a:rPr>
              <a:t>год)</a:t>
            </a:r>
            <a:endParaRPr lang="ru-RU" sz="2400" dirty="0">
              <a:effectLst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FF0000"/>
              </a:buClr>
              <a:buFont typeface="Wingdings"/>
              <a:buChar char=""/>
            </a:pP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«Правила гигиены. Особенн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о</a:t>
            </a: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сти работы детского сада в условиях сложной санитарно-эпидемиологической обстановки.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Использование новейших технологий в организации дошкольного образования</a:t>
            </a: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» </a:t>
            </a:r>
            <a:r>
              <a:rPr lang="ru-RU" sz="2400" dirty="0">
                <a:effectLst/>
                <a:latin typeface="Times New Roman"/>
                <a:ea typeface="Calibri"/>
                <a:cs typeface="Times New Roman"/>
              </a:rPr>
              <a:t>(</a:t>
            </a: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2020 </a:t>
            </a:r>
            <a:r>
              <a:rPr lang="ru-RU" sz="2400" dirty="0">
                <a:effectLst/>
                <a:latin typeface="Times New Roman"/>
                <a:ea typeface="Calibri"/>
                <a:cs typeface="Times New Roman"/>
              </a:rPr>
              <a:t>год</a:t>
            </a: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)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FF0000"/>
              </a:buClr>
              <a:buFont typeface="Wingdings"/>
              <a:buChar char=""/>
            </a:pPr>
            <a:r>
              <a:rPr lang="ru-RU" sz="2400" dirty="0" smtClean="0">
                <a:latin typeface="Times New Roman"/>
                <a:ea typeface="Calibri"/>
                <a:cs typeface="Times New Roman"/>
              </a:rPr>
              <a:t>«Основы обеспечения информационной безопасности детей» (2020 год)</a:t>
            </a:r>
            <a:endParaRPr lang="ru-RU" sz="24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/>
                <a:ea typeface="Calibri"/>
                <a:cs typeface="Times New Roman"/>
              </a:rPr>
              <a:t>Методическая тема по самообразованию:</a:t>
            </a:r>
            <a:endParaRPr lang="ru-RU" sz="2400" dirty="0">
              <a:effectLst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FF0000"/>
              </a:buClr>
              <a:buFont typeface="Wingdings"/>
              <a:buChar char=""/>
            </a:pP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«Развитие речи детей посредством ознакомления с окружающим миром»</a:t>
            </a:r>
            <a:endParaRPr lang="ru-RU" sz="24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effectLst/>
                <a:ea typeface="Calibri"/>
                <a:cs typeface="Times New Roman"/>
              </a:rPr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2033833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3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" y="-22270"/>
            <a:ext cx="9144000" cy="68802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ле 43"/>
          <p:cNvSpPr txBox="1">
            <a:spLocks noChangeArrowheads="1"/>
          </p:cNvSpPr>
          <p:nvPr/>
        </p:nvSpPr>
        <p:spPr bwMode="auto">
          <a:xfrm>
            <a:off x="1038190" y="18757"/>
            <a:ext cx="7258685" cy="169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Достижения воспитанников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95437378"/>
              </p:ext>
            </p:extLst>
          </p:nvPr>
        </p:nvGraphicFramePr>
        <p:xfrm>
          <a:off x="179512" y="1996916"/>
          <a:ext cx="8784976" cy="1766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571"/>
                <a:gridCol w="3312571"/>
                <a:gridCol w="1079917"/>
                <a:gridCol w="1079917"/>
              </a:tblGrid>
              <a:tr h="3642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Уровень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Название конкурса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Год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Результат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412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Районный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Конкурс </a:t>
                      </a:r>
                      <a:r>
                        <a:rPr lang="ru-RU" sz="1400" dirty="0" smtClean="0">
                          <a:effectLst/>
                        </a:rPr>
                        <a:t>«Юные</a:t>
                      </a:r>
                      <a:r>
                        <a:rPr lang="ru-RU" sz="1400" baseline="0" dirty="0" smtClean="0">
                          <a:effectLst/>
                        </a:rPr>
                        <a:t> таланты»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место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60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ДОУ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ДОУ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Конкурс </a:t>
                      </a:r>
                      <a:r>
                        <a:rPr lang="ru-RU" sz="1400" dirty="0" smtClean="0">
                          <a:effectLst/>
                        </a:rPr>
                        <a:t>«Знатоки Ислама»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Конкурс</a:t>
                      </a:r>
                      <a:r>
                        <a:rPr lang="ru-RU" sz="1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«Лучший чтец»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2019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1,2,3  место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1,</a:t>
                      </a:r>
                      <a:r>
                        <a:rPr lang="ru-RU" sz="1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2 место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039776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ле 56"/>
          <p:cNvSpPr txBox="1"/>
          <p:nvPr/>
        </p:nvSpPr>
        <p:spPr>
          <a:xfrm>
            <a:off x="909002" y="2514600"/>
            <a:ext cx="7325995" cy="182880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6500" b="1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ФОТОМАТЕРИАЛЫ</a:t>
            </a:r>
            <a:endParaRPr lang="ru-RU" sz="110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2960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оле 57"/>
          <p:cNvSpPr txBox="1">
            <a:spLocks noChangeArrowheads="1"/>
          </p:cNvSpPr>
          <p:nvPr/>
        </p:nvSpPr>
        <p:spPr bwMode="auto">
          <a:xfrm>
            <a:off x="171257" y="3456306"/>
            <a:ext cx="4486910" cy="548355"/>
          </a:xfrm>
          <a:prstGeom prst="rect">
            <a:avLst/>
          </a:prstGeom>
          <a:noFill/>
          <a:ln>
            <a:noFill/>
          </a:ln>
          <a:extLst/>
        </p:spPr>
        <p:txBody>
          <a:bodyPr rot="0" vert="horz" wrap="square" lIns="0" tIns="0" rIns="0" bIns="0" anchor="t" anchorCtr="0" upright="1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FF3300"/>
                </a:solidFill>
                <a:effectLst/>
                <a:latin typeface="Times New Roman"/>
                <a:ea typeface="Calibri"/>
                <a:cs typeface="Times New Roman"/>
              </a:rPr>
              <a:t>Семинар «Развивающая предметно-пространственная среда в ДОУ»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Поле 59"/>
          <p:cNvSpPr txBox="1">
            <a:spLocks noChangeArrowheads="1"/>
          </p:cNvSpPr>
          <p:nvPr/>
        </p:nvSpPr>
        <p:spPr bwMode="auto">
          <a:xfrm>
            <a:off x="4714876" y="6215082"/>
            <a:ext cx="4646295" cy="265201"/>
          </a:xfrm>
          <a:prstGeom prst="rect">
            <a:avLst/>
          </a:prstGeom>
          <a:noFill/>
          <a:ln>
            <a:noFill/>
          </a:ln>
          <a:extLst/>
        </p:spPr>
        <p:txBody>
          <a:bodyPr rot="0" vert="horz" wrap="square" lIns="0" tIns="0" rIns="0" bIns="0" anchor="t" anchorCtr="0" upright="1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FF3300"/>
                </a:solidFill>
                <a:effectLst/>
                <a:latin typeface="Times New Roman"/>
                <a:ea typeface="Calibri"/>
                <a:cs typeface="Times New Roman"/>
              </a:rPr>
              <a:t>ООД «</a:t>
            </a:r>
            <a:r>
              <a:rPr lang="ru-RU" sz="1600" b="1" dirty="0" smtClean="0">
                <a:solidFill>
                  <a:srgbClr val="FF3300"/>
                </a:solidFill>
                <a:latin typeface="Times New Roman"/>
                <a:ea typeface="Calibri"/>
                <a:cs typeface="Times New Roman"/>
              </a:rPr>
              <a:t>Путешествие в страну Красивой речи»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 descr="C:\Users\User\Desktop\визитка\IMG-20191121-WA016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82" y="0"/>
            <a:ext cx="2980320" cy="3287996"/>
          </a:xfrm>
          <a:prstGeom prst="rect">
            <a:avLst/>
          </a:prstGeom>
          <a:noFill/>
        </p:spPr>
      </p:pic>
      <p:pic>
        <p:nvPicPr>
          <p:cNvPr id="1027" name="Picture 3" descr="C:\Users\User\Desktop\фоткии\IMG-20190313-WA005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3071810"/>
            <a:ext cx="3034788" cy="30718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86463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User\Desktop\Малкан Респ\IMG-20210330-WA00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500438"/>
            <a:ext cx="4143404" cy="31075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 descr="C:\Users\User\Desktop\Малкан Респ\IMG-20210330-WA008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285728"/>
            <a:ext cx="4071966" cy="3053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User\Desktop\Малкан Респ\IMG-20210330-WA039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500438"/>
            <a:ext cx="4214842" cy="31611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9" name="Picture 5" descr="C:\Users\User\Desktop\Малкан Респ\IMG-20210330-WA039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142852"/>
            <a:ext cx="4095743" cy="30718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2886463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визитка\IMG-20181228-WA02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9197"/>
            <a:ext cx="8572560" cy="5922064"/>
          </a:xfrm>
          <a:prstGeom prst="rect">
            <a:avLst/>
          </a:prstGeom>
          <a:noFill/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1750281" y="4668401"/>
            <a:ext cx="5486400" cy="1055749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«ИНДИЙСКИЙ ТАНЕЦ»</a:t>
            </a:r>
            <a:endParaRPr lang="ru-RU" sz="32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7885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G:\визитка\IMG-20200305-WA02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8643998" cy="62865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57158" y="4929198"/>
            <a:ext cx="6800840" cy="1071562"/>
          </a:xfrm>
        </p:spPr>
        <p:txBody>
          <a:bodyPr/>
          <a:lstStyle/>
          <a:p>
            <a:r>
              <a:rPr lang="ru-RU" dirty="0" smtClean="0"/>
              <a:t>УТРЕННИК «8 марта»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5669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оле 77"/>
          <p:cNvSpPr txBox="1"/>
          <p:nvPr/>
        </p:nvSpPr>
        <p:spPr>
          <a:xfrm>
            <a:off x="223627" y="3192572"/>
            <a:ext cx="4062621" cy="566309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Викторина «Красивую речь приятно слушать»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Поле 78"/>
          <p:cNvSpPr txBox="1"/>
          <p:nvPr/>
        </p:nvSpPr>
        <p:spPr>
          <a:xfrm>
            <a:off x="4427984" y="5975871"/>
            <a:ext cx="4585335" cy="34861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Помощь воспитателю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074" name="Picture 2" descr="G:\визитка\IMG-20201229-WA00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3166418" cy="2928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Users\User\Desktop\фоткии\IMG-20200228-WA017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1214422"/>
            <a:ext cx="4429156" cy="46942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549282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User\Desktop\визитка\IMG-20191229-WA03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8591576" cy="64436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67557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ле 5"/>
          <p:cNvSpPr txBox="1"/>
          <p:nvPr/>
        </p:nvSpPr>
        <p:spPr>
          <a:xfrm>
            <a:off x="2292984" y="260648"/>
            <a:ext cx="4836795" cy="136525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60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СОДЕРЖАНИЕ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оле 6"/>
          <p:cNvSpPr txBox="1">
            <a:spLocks/>
          </p:cNvSpPr>
          <p:nvPr/>
        </p:nvSpPr>
        <p:spPr>
          <a:xfrm>
            <a:off x="755576" y="1625898"/>
            <a:ext cx="6591300" cy="45624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20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Раздел 1. Общие сведения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20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Раздел 2. Ресурсное обеспечение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20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Раздел 3. Методическая копилка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20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 Документы и материалы по самообразованию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200" dirty="0">
                <a:effectLst/>
                <a:latin typeface="Times New Roman"/>
                <a:ea typeface="Calibri"/>
                <a:cs typeface="Times New Roman"/>
              </a:rPr>
              <a:t>Достижения воспитанников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Фотоматериалы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6170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219_1154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928670"/>
            <a:ext cx="8763029" cy="492920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286388"/>
            <a:ext cx="8229600" cy="1143000"/>
          </a:xfrm>
        </p:spPr>
        <p:txBody>
          <a:bodyPr/>
          <a:lstStyle/>
          <a:p>
            <a:r>
              <a:rPr lang="ru-RU" dirty="0" smtClean="0"/>
              <a:t>Лепка «Котенок»</a:t>
            </a:r>
            <a:endParaRPr lang="ru-RU" dirty="0"/>
          </a:p>
        </p:txBody>
      </p:sp>
      <p:pic>
        <p:nvPicPr>
          <p:cNvPr id="3" name="Рисунок 2" descr="20190628_0935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064" y="357166"/>
            <a:ext cx="8778936" cy="493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500702"/>
            <a:ext cx="8229600" cy="1143000"/>
          </a:xfrm>
        </p:spPr>
        <p:txBody>
          <a:bodyPr/>
          <a:lstStyle/>
          <a:p>
            <a:r>
              <a:rPr lang="ru-RU" dirty="0" smtClean="0"/>
              <a:t>На прогулке</a:t>
            </a:r>
            <a:endParaRPr lang="ru-RU" dirty="0"/>
          </a:p>
        </p:txBody>
      </p:sp>
      <p:pic>
        <p:nvPicPr>
          <p:cNvPr id="3" name="Рисунок 2" descr="20190627_1035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977784"/>
            <a:ext cx="8643998" cy="4862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6000768"/>
            <a:ext cx="7500990" cy="64293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Утренник «День Защитников Отечества»</a:t>
            </a:r>
            <a:endParaRPr lang="ru-RU" dirty="0"/>
          </a:p>
        </p:txBody>
      </p:sp>
      <p:pic>
        <p:nvPicPr>
          <p:cNvPr id="4" name="Рисунок 3" descr="20190222_1102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782" y="1000108"/>
            <a:ext cx="8508995" cy="478631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90807_1655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00241" y="142861"/>
            <a:ext cx="5572164" cy="5572146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85786" y="5715016"/>
            <a:ext cx="7258072" cy="939784"/>
          </a:xfrm>
        </p:spPr>
        <p:txBody>
          <a:bodyPr/>
          <a:lstStyle/>
          <a:p>
            <a:r>
              <a:rPr lang="ru-RU" dirty="0" smtClean="0"/>
              <a:t>С/Р ИГРА «Больница»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820_1012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977784"/>
            <a:ext cx="8643998" cy="4862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43042" y="5857892"/>
            <a:ext cx="5543560" cy="7032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Водные процедуры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786454"/>
            <a:ext cx="8072494" cy="857248"/>
          </a:xfrm>
        </p:spPr>
        <p:txBody>
          <a:bodyPr/>
          <a:lstStyle/>
          <a:p>
            <a:r>
              <a:rPr lang="ru-RU" dirty="0" smtClean="0"/>
              <a:t>Летние развлечения</a:t>
            </a:r>
            <a:endParaRPr lang="ru-RU" dirty="0"/>
          </a:p>
        </p:txBody>
      </p:sp>
      <p:pic>
        <p:nvPicPr>
          <p:cNvPr id="3" name="Рисунок 2" descr="20190822_1033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357166"/>
            <a:ext cx="8215370" cy="56435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00305-WA02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079" y="412054"/>
            <a:ext cx="7353135" cy="569529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2910" y="6143644"/>
            <a:ext cx="8186766" cy="5604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Утренник «8 марта»</a:t>
            </a: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143644"/>
            <a:ext cx="7615262" cy="3682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Танец на Новый год</a:t>
            </a:r>
            <a:endParaRPr lang="ru-RU" dirty="0"/>
          </a:p>
        </p:txBody>
      </p:sp>
      <p:pic>
        <p:nvPicPr>
          <p:cNvPr id="3" name="Рисунок 2" descr="IMG-20181228-WA00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035"/>
            <a:ext cx="9144000" cy="514793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929330"/>
            <a:ext cx="8043890" cy="703282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 место на конкурсе «Юные таланты»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-20190321-WA0035.jpg"/>
          <p:cNvPicPr>
            <a:picLocks noChangeAspect="1"/>
          </p:cNvPicPr>
          <p:nvPr/>
        </p:nvPicPr>
        <p:blipFill>
          <a:blip r:embed="rId2"/>
          <a:srcRect t="29167" b="27083"/>
          <a:stretch>
            <a:fillRect/>
          </a:stretch>
        </p:blipFill>
        <p:spPr>
          <a:xfrm>
            <a:off x="714348" y="357167"/>
            <a:ext cx="7572428" cy="542137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9144000" cy="73894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ле 9"/>
          <p:cNvSpPr txBox="1"/>
          <p:nvPr/>
        </p:nvSpPr>
        <p:spPr>
          <a:xfrm>
            <a:off x="180123" y="-171400"/>
            <a:ext cx="8767244" cy="158959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РАЗДЕЛ 1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Общие сведения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оле 10"/>
          <p:cNvSpPr txBox="1">
            <a:spLocks noChangeArrowheads="1"/>
          </p:cNvSpPr>
          <p:nvPr/>
        </p:nvSpPr>
        <p:spPr bwMode="auto">
          <a:xfrm>
            <a:off x="899591" y="2276872"/>
            <a:ext cx="7086389" cy="331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lt1">
                    <a:lumMod val="100000"/>
                    <a:lumOff val="0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800" dirty="0">
                <a:effectLst/>
                <a:latin typeface="Times New Roman"/>
                <a:ea typeface="Calibri"/>
                <a:cs typeface="Times New Roman"/>
              </a:rPr>
              <a:t>Резюме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800" dirty="0">
                <a:effectLst/>
                <a:latin typeface="Times New Roman"/>
                <a:ea typeface="Calibri"/>
                <a:cs typeface="Times New Roman"/>
              </a:rPr>
              <a:t>Дополнительная информация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1995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визитка\IMG-20200117-WA0009.jpg"/>
          <p:cNvPicPr>
            <a:picLocks noChangeAspect="1" noChangeArrowheads="1"/>
          </p:cNvPicPr>
          <p:nvPr/>
        </p:nvPicPr>
        <p:blipFill>
          <a:blip r:embed="rId2"/>
          <a:srcRect t="9822" b="17216"/>
          <a:stretch>
            <a:fillRect/>
          </a:stretch>
        </p:blipFill>
        <p:spPr bwMode="auto">
          <a:xfrm>
            <a:off x="642910" y="214291"/>
            <a:ext cx="7929618" cy="5786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6000768"/>
            <a:ext cx="7758138" cy="5604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Танец кукол и гномиков</a:t>
            </a: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reenshot_20190529-123807_Chrome.jpg"/>
          <p:cNvPicPr>
            <a:picLocks noChangeAspect="1"/>
          </p:cNvPicPr>
          <p:nvPr/>
        </p:nvPicPr>
        <p:blipFill>
          <a:blip r:embed="rId2"/>
          <a:srcRect t="37883" r="-1" b="24234"/>
          <a:stretch>
            <a:fillRect/>
          </a:stretch>
        </p:blipFill>
        <p:spPr>
          <a:xfrm>
            <a:off x="214282" y="642918"/>
            <a:ext cx="8429684" cy="528641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57224" y="5929330"/>
            <a:ext cx="7615262" cy="774720"/>
          </a:xfrm>
        </p:spPr>
        <p:txBody>
          <a:bodyPr/>
          <a:lstStyle/>
          <a:p>
            <a:r>
              <a:rPr lang="ru-RU" dirty="0" smtClean="0"/>
              <a:t>Выпускной 2019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-20210215-WA00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428604"/>
            <a:ext cx="7810521" cy="56436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1538" y="6072206"/>
            <a:ext cx="7258072" cy="5825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День чеченской женщины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496" y="357166"/>
            <a:ext cx="5429288" cy="28575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Работа по газете «Берийн беш»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6" name="Рисунок 5" descr="IMG-20201202-WA02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73484"/>
            <a:ext cx="3357586" cy="3927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IMG-20201202-WA02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1357298"/>
            <a:ext cx="3857652" cy="5143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IMG-20210127-WA009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4082926"/>
            <a:ext cx="4714908" cy="2654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IMG-20210330-WA00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142852"/>
            <a:ext cx="4086214" cy="3064662"/>
          </a:xfrm>
          <a:prstGeom prst="rect">
            <a:avLst/>
          </a:prstGeom>
        </p:spPr>
      </p:pic>
      <p:pic>
        <p:nvPicPr>
          <p:cNvPr id="8" name="Рисунок 7" descr="IMG-20210330-WA005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591" y="3214686"/>
            <a:ext cx="4191030" cy="31432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 descr="IMG-20210330-WA009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3" y="3232544"/>
            <a:ext cx="4357718" cy="32682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864635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20210329_1650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250529" y="1464454"/>
            <a:ext cx="5429287" cy="40719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 descr="20210329_1646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535817" y="1035827"/>
            <a:ext cx="6000793" cy="4500595"/>
          </a:xfrm>
          <a:prstGeom prst="rect">
            <a:avLst/>
          </a:prstGeom>
        </p:spPr>
      </p:pic>
      <p:pic>
        <p:nvPicPr>
          <p:cNvPr id="9" name="Рисунок 8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76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5492822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3da26b6d-c9b3-4cb3-973b-1b8dfc9d4fe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545203"/>
            <a:ext cx="4214842" cy="5619788"/>
          </a:xfrm>
          <a:prstGeom prst="rect">
            <a:avLst/>
          </a:prstGeom>
        </p:spPr>
      </p:pic>
      <p:pic>
        <p:nvPicPr>
          <p:cNvPr id="12" name="Рисунок 11" descr="004947b1-4294-4d72-b767-5a9a5fc4410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2" y="571480"/>
            <a:ext cx="4141556" cy="55220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4348" y="0"/>
            <a:ext cx="7858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Экскурсия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Национальный музей  Чеченской Республики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92822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76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004947b1-4294-4d72-b767-5a9a5fc4410d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497577"/>
            <a:ext cx="4357718" cy="5810291"/>
          </a:xfrm>
          <a:prstGeom prst="rect">
            <a:avLst/>
          </a:prstGeom>
        </p:spPr>
      </p:pic>
      <p:pic>
        <p:nvPicPr>
          <p:cNvPr id="10" name="Рисунок 9" descr="82946ca4-71bb-466e-b19b-2987f7c5a73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500042"/>
            <a:ext cx="4355870" cy="58078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492822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76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IMG-20210329-WA16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14290"/>
            <a:ext cx="8667778" cy="65008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492822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76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ae830291-8080-4ea2-a931-6d55d01f29d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85728"/>
            <a:ext cx="8467842" cy="63508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49282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ле 12"/>
          <p:cNvSpPr txBox="1"/>
          <p:nvPr/>
        </p:nvSpPr>
        <p:spPr>
          <a:xfrm>
            <a:off x="2560509" y="117157"/>
            <a:ext cx="6403980" cy="109220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РЕЗЮМЕ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Поле 14"/>
          <p:cNvSpPr txBox="1">
            <a:spLocks/>
          </p:cNvSpPr>
          <p:nvPr/>
        </p:nvSpPr>
        <p:spPr>
          <a:xfrm>
            <a:off x="2566513" y="903040"/>
            <a:ext cx="6397975" cy="333375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/>
                <a:latin typeface="Times New Roman"/>
                <a:ea typeface="Calibri"/>
                <a:cs typeface="Times New Roman"/>
              </a:rPr>
              <a:t>Ф.И.О. </a:t>
            </a:r>
            <a:r>
              <a:rPr lang="ru-RU" sz="1400" b="1" u="sng" dirty="0" smtClean="0">
                <a:latin typeface="Times New Roman"/>
                <a:ea typeface="Calibri"/>
                <a:cs typeface="Times New Roman"/>
              </a:rPr>
              <a:t>Бугазова Малкан Мусаевна 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/>
                <a:latin typeface="Times New Roman"/>
                <a:ea typeface="Calibri"/>
                <a:cs typeface="Times New Roman"/>
              </a:rPr>
              <a:t>Дата рождения: </a:t>
            </a:r>
            <a:r>
              <a:rPr lang="ru-RU" sz="1400" b="1" u="sng" dirty="0" smtClean="0">
                <a:latin typeface="Times New Roman"/>
                <a:ea typeface="Calibri"/>
                <a:cs typeface="Times New Roman"/>
              </a:rPr>
              <a:t>18.09.1993 г.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/>
                <a:latin typeface="Times New Roman"/>
                <a:ea typeface="Calibri"/>
                <a:cs typeface="Times New Roman"/>
              </a:rPr>
              <a:t>Место </a:t>
            </a:r>
            <a:r>
              <a:rPr lang="ru-RU" sz="1400" b="1" dirty="0" smtClean="0">
                <a:effectLst/>
                <a:latin typeface="Times New Roman"/>
                <a:ea typeface="Calibri"/>
                <a:cs typeface="Times New Roman"/>
              </a:rPr>
              <a:t>рождения: </a:t>
            </a:r>
            <a:r>
              <a:rPr lang="ru-RU" sz="1400" b="1" u="sng" dirty="0" smtClean="0">
                <a:latin typeface="Times New Roman"/>
                <a:ea typeface="Calibri"/>
                <a:cs typeface="Times New Roman"/>
              </a:rPr>
              <a:t>г. Грозный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/>
                <a:latin typeface="Times New Roman"/>
                <a:ea typeface="Calibri"/>
                <a:cs typeface="Times New Roman"/>
              </a:rPr>
              <a:t>Гражданство: </a:t>
            </a:r>
            <a:r>
              <a:rPr lang="ru-RU" sz="1400" u="sng" dirty="0">
                <a:effectLst/>
                <a:latin typeface="Times New Roman"/>
                <a:ea typeface="Calibri"/>
                <a:cs typeface="Times New Roman"/>
              </a:rPr>
              <a:t>РФ      </a:t>
            </a: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b="1" dirty="0">
                <a:effectLst/>
                <a:latin typeface="Times New Roman"/>
                <a:ea typeface="Calibri"/>
                <a:cs typeface="Times New Roman"/>
              </a:rPr>
              <a:t>Пол: </a:t>
            </a:r>
            <a:r>
              <a:rPr lang="ru-RU" sz="1400" u="sng" dirty="0">
                <a:effectLst/>
                <a:latin typeface="Times New Roman"/>
                <a:ea typeface="Calibri"/>
                <a:cs typeface="Times New Roman"/>
              </a:rPr>
              <a:t>женский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/>
                <a:latin typeface="Times New Roman"/>
                <a:ea typeface="Calibri"/>
                <a:cs typeface="Times New Roman"/>
              </a:rPr>
              <a:t>Домашний </a:t>
            </a:r>
            <a:r>
              <a:rPr lang="ru-RU" sz="1400" b="1" dirty="0" smtClean="0">
                <a:effectLst/>
                <a:latin typeface="Times New Roman"/>
                <a:ea typeface="Calibri"/>
                <a:cs typeface="Times New Roman"/>
              </a:rPr>
              <a:t>адрес:366010 Чеченская  Республика, Грозненский Район, ст. </a:t>
            </a: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П</a:t>
            </a:r>
            <a:r>
              <a:rPr lang="ru-RU" sz="1400" b="1" dirty="0" smtClean="0">
                <a:effectLst/>
                <a:latin typeface="Times New Roman"/>
                <a:ea typeface="Calibri"/>
                <a:cs typeface="Times New Roman"/>
              </a:rPr>
              <a:t>етропавловская 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/>
                <a:latin typeface="Times New Roman"/>
                <a:ea typeface="Calibri"/>
                <a:cs typeface="Times New Roman"/>
              </a:rPr>
              <a:t>Телефон: </a:t>
            </a:r>
            <a:r>
              <a:rPr lang="ru-RU" sz="1400" b="1" u="sng" dirty="0" smtClean="0">
                <a:latin typeface="Times New Roman"/>
                <a:ea typeface="Calibri"/>
                <a:cs typeface="Times New Roman"/>
              </a:rPr>
              <a:t>8989-926-47-99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effectLst/>
                <a:latin typeface="Times New Roman"/>
                <a:ea typeface="Calibri"/>
                <a:cs typeface="Times New Roman"/>
              </a:rPr>
              <a:t>E</a:t>
            </a:r>
            <a:r>
              <a:rPr lang="ru-RU" sz="1400" b="1" dirty="0">
                <a:effectLst/>
                <a:latin typeface="Times New Roman"/>
                <a:ea typeface="Calibri"/>
                <a:cs typeface="Times New Roman"/>
              </a:rPr>
              <a:t>-</a:t>
            </a:r>
            <a:r>
              <a:rPr lang="en-US" sz="1400" b="1" dirty="0">
                <a:effectLst/>
                <a:latin typeface="Times New Roman"/>
                <a:ea typeface="Calibri"/>
                <a:cs typeface="Times New Roman"/>
              </a:rPr>
              <a:t>mail</a:t>
            </a:r>
            <a:r>
              <a:rPr lang="ru-RU" sz="1400" b="1" dirty="0" smtClean="0">
                <a:effectLst/>
                <a:latin typeface="Times New Roman"/>
                <a:ea typeface="Calibri"/>
                <a:cs typeface="Times New Roman"/>
              </a:rPr>
              <a:t>:</a:t>
            </a:r>
            <a:r>
              <a:rPr lang="en-US" sz="1400" b="1" dirty="0" smtClean="0">
                <a:latin typeface="Times New Roman"/>
                <a:ea typeface="Calibri"/>
                <a:cs typeface="Times New Roman"/>
              </a:rPr>
              <a:t>BUGAZOVAAA</a:t>
            </a: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b="1" dirty="0" smtClean="0">
                <a:latin typeface="Times New Roman"/>
                <a:ea typeface="Calibri"/>
                <a:cs typeface="Times New Roman"/>
              </a:rPr>
              <a:t>@</a:t>
            </a:r>
            <a:r>
              <a:rPr lang="en-US" sz="1400" b="1" dirty="0" err="1" smtClean="0">
                <a:latin typeface="Times New Roman"/>
                <a:ea typeface="Calibri"/>
                <a:cs typeface="Times New Roman"/>
              </a:rPr>
              <a:t>mail.ru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sp>
        <p:nvSpPr>
          <p:cNvPr id="6" name="Поле 15"/>
          <p:cNvSpPr txBox="1">
            <a:spLocks/>
          </p:cNvSpPr>
          <p:nvPr/>
        </p:nvSpPr>
        <p:spPr>
          <a:xfrm>
            <a:off x="107505" y="3894783"/>
            <a:ext cx="8856984" cy="302321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/>
                <a:latin typeface="Times New Roman"/>
                <a:ea typeface="Calibri"/>
                <a:cs typeface="Times New Roman"/>
              </a:rPr>
              <a:t>Паспорт:</a:t>
            </a:r>
            <a:r>
              <a:rPr lang="ru-RU" sz="1400" u="sng" dirty="0">
                <a:effectLst/>
                <a:latin typeface="Times New Roman"/>
                <a:ea typeface="Calibri"/>
                <a:cs typeface="Times New Roman"/>
              </a:rPr>
              <a:t>(серия, номер, когда и кем выдан) </a:t>
            </a:r>
            <a:r>
              <a:rPr lang="ru-RU" sz="1400" u="sng" dirty="0" smtClean="0">
                <a:effectLst/>
                <a:latin typeface="Times New Roman"/>
                <a:ea typeface="Calibri"/>
                <a:cs typeface="Times New Roman"/>
              </a:rPr>
              <a:t>. 96 13  464511 Отдел УФМС России по Чеченской Республике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smtClean="0">
                <a:effectLst/>
                <a:latin typeface="Times New Roman"/>
                <a:ea typeface="Calibri"/>
                <a:cs typeface="Times New Roman"/>
              </a:rPr>
              <a:t>Место </a:t>
            </a:r>
            <a:r>
              <a:rPr lang="ru-RU" sz="1400" b="1" dirty="0">
                <a:effectLst/>
                <a:latin typeface="Times New Roman"/>
                <a:ea typeface="Calibri"/>
                <a:cs typeface="Times New Roman"/>
              </a:rPr>
              <a:t>работы</a:t>
            </a:r>
            <a:r>
              <a:rPr lang="ru-RU" sz="1400" b="1" dirty="0" smtClean="0">
                <a:effectLst/>
                <a:latin typeface="Times New Roman"/>
                <a:ea typeface="Calibri"/>
                <a:cs typeface="Times New Roman"/>
              </a:rPr>
              <a:t>: </a:t>
            </a:r>
            <a:r>
              <a:rPr lang="ru-RU" sz="1400" u="sng" dirty="0" smtClean="0">
                <a:effectLst/>
                <a:latin typeface="Times New Roman"/>
                <a:ea typeface="Calibri"/>
                <a:cs typeface="Times New Roman"/>
              </a:rPr>
              <a:t>Муниципальное </a:t>
            </a:r>
            <a:r>
              <a:rPr lang="ru-RU" sz="1400" u="sng" dirty="0">
                <a:effectLst/>
                <a:latin typeface="Times New Roman"/>
                <a:ea typeface="Calibri"/>
                <a:cs typeface="Times New Roman"/>
              </a:rPr>
              <a:t>бюджетное дошкольное образовательное учреждение </a:t>
            </a:r>
            <a:r>
              <a:rPr lang="ru-RU" sz="1400" u="sng" dirty="0" smtClean="0">
                <a:effectLst/>
                <a:latin typeface="Times New Roman"/>
                <a:ea typeface="Calibri"/>
                <a:cs typeface="Times New Roman"/>
              </a:rPr>
              <a:t>«</a:t>
            </a:r>
            <a:r>
              <a:rPr lang="ru-RU" sz="1400" u="sng" dirty="0" smtClean="0">
                <a:latin typeface="Times New Roman"/>
                <a:ea typeface="Calibri"/>
                <a:cs typeface="Times New Roman"/>
              </a:rPr>
              <a:t>Детский сад «Седарчий» ст. Петропавловская Грозненского муниципального района»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/>
                <a:latin typeface="Times New Roman"/>
                <a:ea typeface="Calibri"/>
                <a:cs typeface="Times New Roman"/>
              </a:rPr>
              <a:t>Педагогический </a:t>
            </a:r>
            <a:r>
              <a:rPr lang="ru-RU" sz="1400" b="1" dirty="0" smtClean="0">
                <a:effectLst/>
                <a:latin typeface="Times New Roman"/>
                <a:ea typeface="Calibri"/>
                <a:cs typeface="Times New Roman"/>
              </a:rPr>
              <a:t>стаж: 3 года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/>
                <a:latin typeface="Times New Roman"/>
                <a:ea typeface="Calibri"/>
                <a:cs typeface="Times New Roman"/>
              </a:rPr>
              <a:t>Стаж работы в </a:t>
            </a:r>
            <a:r>
              <a:rPr lang="ru-RU" sz="1400" b="1" dirty="0" smtClean="0">
                <a:effectLst/>
                <a:latin typeface="Times New Roman"/>
                <a:ea typeface="Calibri"/>
                <a:cs typeface="Times New Roman"/>
              </a:rPr>
              <a:t>МБДОУ «Детский сад «Седарчий»:</a:t>
            </a:r>
            <a:r>
              <a:rPr lang="ru-RU" sz="1400" u="sng" dirty="0" smtClean="0">
                <a:effectLst/>
                <a:latin typeface="Times New Roman"/>
                <a:ea typeface="Calibri"/>
                <a:cs typeface="Times New Roman"/>
              </a:rPr>
              <a:t> 3 года 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u="none" strike="noStrike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u="none" strike="noStrike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u="none" strike="noStrike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2357453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0960623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76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User\Desktop\Малкан Респ\IMG-20210329-WA15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5" y="500043"/>
            <a:ext cx="8096306" cy="60722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492822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76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IMG_6802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5" y="571480"/>
            <a:ext cx="8286808" cy="62151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71604" y="0"/>
            <a:ext cx="5572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Мини-музей в нашем детском саду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92822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76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IMG-20210329-WA22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4143380"/>
            <a:ext cx="2666987" cy="2000240"/>
          </a:xfrm>
          <a:prstGeom prst="rect">
            <a:avLst/>
          </a:prstGeom>
        </p:spPr>
      </p:pic>
      <p:pic>
        <p:nvPicPr>
          <p:cNvPr id="17" name="Рисунок 16" descr="IMG-20210329-WA22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050" y="1643050"/>
            <a:ext cx="2636090" cy="4230965"/>
          </a:xfrm>
          <a:prstGeom prst="rect">
            <a:avLst/>
          </a:prstGeom>
        </p:spPr>
      </p:pic>
      <p:pic>
        <p:nvPicPr>
          <p:cNvPr id="19" name="Рисунок 18" descr="IMG_67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455449" y="2384219"/>
            <a:ext cx="3857652" cy="2518190"/>
          </a:xfrm>
          <a:prstGeom prst="rect">
            <a:avLst/>
          </a:prstGeom>
        </p:spPr>
      </p:pic>
      <p:pic>
        <p:nvPicPr>
          <p:cNvPr id="20" name="Рисунок 19" descr="IMG-20210329-WA221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2132" y="0"/>
            <a:ext cx="3357586" cy="25181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596" y="571480"/>
            <a:ext cx="5192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 музейная педагогика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92822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76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IMG-20210329-WA22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14290"/>
            <a:ext cx="4095779" cy="3071834"/>
          </a:xfrm>
          <a:prstGeom prst="rect">
            <a:avLst/>
          </a:prstGeom>
        </p:spPr>
      </p:pic>
      <p:pic>
        <p:nvPicPr>
          <p:cNvPr id="10" name="Рисунок 9" descr="IMG-20210329-WA221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906" y="214290"/>
            <a:ext cx="4095780" cy="3071834"/>
          </a:xfrm>
          <a:prstGeom prst="rect">
            <a:avLst/>
          </a:prstGeom>
        </p:spPr>
      </p:pic>
      <p:pic>
        <p:nvPicPr>
          <p:cNvPr id="11" name="Рисунок 10" descr="IMG_68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3500438"/>
            <a:ext cx="4305246" cy="3228934"/>
          </a:xfrm>
          <a:prstGeom prst="rect">
            <a:avLst/>
          </a:prstGeom>
        </p:spPr>
      </p:pic>
      <p:pic>
        <p:nvPicPr>
          <p:cNvPr id="12" name="Рисунок 11" descr="IMG-20210329-WA222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3438" y="3500438"/>
            <a:ext cx="4191029" cy="31432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28794" y="214290"/>
            <a:ext cx="5192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Проект музейная педагогика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92822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76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3" name="Picture 7" descr="C:\Users\User\Desktop\Малкан Респ\IMG-20210312-WA07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286124"/>
            <a:ext cx="4305330" cy="3228998"/>
          </a:xfrm>
          <a:prstGeom prst="rect">
            <a:avLst/>
          </a:prstGeom>
          <a:noFill/>
        </p:spPr>
      </p:pic>
      <p:pic>
        <p:nvPicPr>
          <p:cNvPr id="4104" name="Picture 8" descr="C:\Users\User\Desktop\Малкан Респ\IMG-20210312-WA07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42852"/>
            <a:ext cx="4210079" cy="315756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929058" y="3357562"/>
            <a:ext cx="4357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года 2021г.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(районный этап)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IMG_61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118504" y="381506"/>
            <a:ext cx="3000388" cy="25230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492822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76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MG_63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858227" y="1588867"/>
            <a:ext cx="5853066" cy="4389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6" descr="C:\Users\User\Desktop\Малкан Респ\IMG-20210329-WA22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57166"/>
            <a:ext cx="4000528" cy="62599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1071538" y="2643182"/>
            <a:ext cx="6907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7" name="Picture 6" descr="C:\Users\User\Desktop\Малкан Респ\IMG-20210329-WA22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57166"/>
            <a:ext cx="4000528" cy="62599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Рисунок 17" descr="IMG_63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911805" y="1374551"/>
            <a:ext cx="5853066" cy="4389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5492822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76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0" y="1643050"/>
            <a:ext cx="893758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Сп</a:t>
            </a:r>
            <a:r>
              <a:rPr lang="ru-RU" sz="7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асибо за внимание!</a:t>
            </a:r>
            <a:endParaRPr lang="ru-RU" sz="7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9282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9144000" cy="7389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89255996"/>
              </p:ext>
            </p:extLst>
          </p:nvPr>
        </p:nvGraphicFramePr>
        <p:xfrm>
          <a:off x="683568" y="908721"/>
          <a:ext cx="7488832" cy="34567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7975"/>
                <a:gridCol w="4073496"/>
                <a:gridCol w="1817361"/>
              </a:tblGrid>
              <a:tr h="10349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Годы учебы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Название учреждения, город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Курс, класс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868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2000-2011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МБОУ</a:t>
                      </a:r>
                      <a:r>
                        <a:rPr lang="ru-RU" sz="1400" baseline="0" dirty="0" smtClean="0">
                          <a:effectLst/>
                        </a:rPr>
                        <a:t> СОШ Ст. Ильиновская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1-11</a:t>
                      </a:r>
                      <a:r>
                        <a:rPr lang="ru-RU" sz="1400" baseline="0" dirty="0" smtClean="0">
                          <a:effectLst/>
                        </a:rPr>
                        <a:t> класс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349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2011-2016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</a:rPr>
                        <a:t> Чеченский</a:t>
                      </a:r>
                      <a:r>
                        <a:rPr lang="ru-RU" sz="1400" baseline="0" dirty="0" smtClean="0">
                          <a:effectLst/>
                        </a:rPr>
                        <a:t> Государственный Педагогический Университет</a:t>
                      </a:r>
                      <a:endParaRPr lang="ru-RU" sz="11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1-5</a:t>
                      </a:r>
                      <a:r>
                        <a:rPr lang="ru-RU" sz="1400" baseline="0" dirty="0" smtClean="0">
                          <a:effectLst/>
                        </a:rPr>
                        <a:t> курс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83568" y="-184666"/>
            <a:ext cx="2592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Образование: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168566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3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0090"/>
            <a:ext cx="9144000" cy="68802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ле 18"/>
          <p:cNvSpPr txBox="1"/>
          <p:nvPr/>
        </p:nvSpPr>
        <p:spPr>
          <a:xfrm>
            <a:off x="945603" y="404664"/>
            <a:ext cx="7237095" cy="218884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ДОПОЛНИТЕЛЬНАЯ </a:t>
            </a:r>
            <a:endParaRPr lang="ru-RU" sz="110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ИНФОРМАЦИЯ</a:t>
            </a:r>
            <a:endParaRPr lang="ru-RU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оле 25"/>
          <p:cNvSpPr txBox="1">
            <a:spLocks/>
          </p:cNvSpPr>
          <p:nvPr/>
        </p:nvSpPr>
        <p:spPr>
          <a:xfrm>
            <a:off x="945603" y="2847509"/>
            <a:ext cx="7166610" cy="223012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200" b="1" dirty="0" smtClean="0">
                <a:effectLst/>
                <a:latin typeface="Times New Roman"/>
                <a:ea typeface="Calibri"/>
                <a:cs typeface="Times New Roman"/>
              </a:rPr>
              <a:t>Навыки </a:t>
            </a:r>
            <a:r>
              <a:rPr lang="ru-RU" sz="2200" b="1" dirty="0">
                <a:effectLst/>
                <a:latin typeface="Times New Roman"/>
                <a:ea typeface="Calibri"/>
                <a:cs typeface="Times New Roman"/>
              </a:rPr>
              <a:t>работы с ПК</a:t>
            </a:r>
            <a:r>
              <a:rPr lang="en-US" sz="2200" b="1" dirty="0">
                <a:effectLst/>
                <a:latin typeface="Times New Roman"/>
                <a:ea typeface="Calibri"/>
                <a:cs typeface="Times New Roman"/>
              </a:rPr>
              <a:t>: </a:t>
            </a:r>
            <a:r>
              <a:rPr lang="en-US" sz="2200" dirty="0">
                <a:effectLst/>
                <a:latin typeface="Times New Roman"/>
                <a:ea typeface="Calibri"/>
                <a:cs typeface="Times New Roman"/>
              </a:rPr>
              <a:t>Ms </a:t>
            </a:r>
            <a:r>
              <a:rPr lang="en-US" sz="2200" dirty="0" smtClean="0">
                <a:effectLst/>
                <a:latin typeface="Times New Roman"/>
                <a:ea typeface="Calibri"/>
                <a:cs typeface="Times New Roman"/>
              </a:rPr>
              <a:t>Office,</a:t>
            </a:r>
            <a:r>
              <a:rPr lang="ru-RU" sz="22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dirty="0" smtClean="0">
                <a:effectLst/>
                <a:latin typeface="Times New Roman"/>
                <a:ea typeface="Calibri"/>
                <a:cs typeface="Times New Roman"/>
              </a:rPr>
              <a:t>Word</a:t>
            </a:r>
            <a:r>
              <a:rPr lang="ru-RU" sz="2200" dirty="0" smtClean="0">
                <a:effectLst/>
                <a:latin typeface="Times New Roman"/>
                <a:ea typeface="Calibri"/>
                <a:cs typeface="Times New Roman"/>
              </a:rPr>
              <a:t>,</a:t>
            </a:r>
            <a:r>
              <a:rPr lang="ru-RU" sz="22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dirty="0" smtClean="0">
                <a:latin typeface="Times New Roman"/>
                <a:ea typeface="Calibri"/>
                <a:cs typeface="Times New Roman"/>
              </a:rPr>
              <a:t>PowerPoint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200" b="1" dirty="0">
                <a:effectLst/>
                <a:latin typeface="Times New Roman"/>
                <a:ea typeface="Calibri"/>
                <a:cs typeface="Times New Roman"/>
              </a:rPr>
              <a:t>Интересы, предпочтения, хобби:</a:t>
            </a:r>
            <a:r>
              <a:rPr lang="ru-RU" sz="2200" dirty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200" dirty="0" smtClean="0">
                <a:latin typeface="Times New Roman"/>
                <a:ea typeface="Calibri"/>
                <a:cs typeface="Times New Roman"/>
              </a:rPr>
              <a:t>Художественная и народная литература, изучение истории народов Кавказа и Востока, рисование нетрадиционным методом.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026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9144000" cy="73894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ле 20"/>
          <p:cNvSpPr txBox="1"/>
          <p:nvPr/>
        </p:nvSpPr>
        <p:spPr>
          <a:xfrm>
            <a:off x="968783" y="-626110"/>
            <a:ext cx="7247890" cy="182880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Раздел 2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Ресурсное обеспечение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оле 29"/>
          <p:cNvSpPr txBox="1">
            <a:spLocks/>
          </p:cNvSpPr>
          <p:nvPr/>
        </p:nvSpPr>
        <p:spPr>
          <a:xfrm>
            <a:off x="892492" y="1202690"/>
            <a:ext cx="7359015" cy="83947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600">
                <a:effectLst/>
                <a:latin typeface="Times New Roman"/>
                <a:ea typeface="Calibri"/>
                <a:cs typeface="Times New Roman"/>
              </a:rPr>
              <a:t>Список научно-методического обеспечения:</a:t>
            </a:r>
            <a:endParaRPr lang="ru-RU" sz="1100">
              <a:effectLst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180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sp>
        <p:nvSpPr>
          <p:cNvPr id="5" name="Поле 21"/>
          <p:cNvSpPr txBox="1">
            <a:spLocks noChangeArrowheads="1"/>
          </p:cNvSpPr>
          <p:nvPr/>
        </p:nvSpPr>
        <p:spPr bwMode="auto">
          <a:xfrm>
            <a:off x="323528" y="1804035"/>
            <a:ext cx="8568952" cy="586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342900" lvl="0" indent="-342900">
              <a:lnSpc>
                <a:spcPct val="150000"/>
              </a:lnSpc>
              <a:spcAft>
                <a:spcPts val="10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600" b="1" dirty="0">
                <a:effectLst/>
                <a:latin typeface="Times New Roman"/>
                <a:ea typeface="Calibri"/>
                <a:cs typeface="Times New Roman"/>
              </a:rPr>
              <a:t>Использование методических материалов и учебно-методической литературы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600" b="1" dirty="0">
                <a:effectLst/>
                <a:latin typeface="Times New Roman"/>
                <a:ea typeface="Calibri"/>
                <a:cs typeface="Times New Roman"/>
              </a:rPr>
              <a:t>Использование ИКТ  в образовательном процессе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600" b="1" dirty="0">
                <a:effectLst/>
                <a:latin typeface="Times New Roman"/>
                <a:ea typeface="Calibri"/>
                <a:cs typeface="Times New Roman"/>
              </a:rPr>
              <a:t>Информация об участии в профессиональных и творческих педагогических конкурсах, проведении семинаров 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600" b="1" dirty="0" smtClean="0">
                <a:effectLst/>
                <a:latin typeface="Times New Roman"/>
                <a:ea typeface="Calibri"/>
                <a:cs typeface="Times New Roman"/>
              </a:rPr>
              <a:t>страницы </a:t>
            </a:r>
            <a:r>
              <a:rPr lang="ru-RU" sz="1600" b="1" dirty="0">
                <a:effectLst/>
                <a:latin typeface="Times New Roman"/>
                <a:ea typeface="Calibri"/>
                <a:cs typeface="Times New Roman"/>
              </a:rPr>
              <a:t>в сетевых сообществах: 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50000"/>
              </a:lnSpc>
              <a:spcAft>
                <a:spcPts val="1000"/>
              </a:spcAft>
            </a:pPr>
            <a:r>
              <a:rPr lang="ru-RU" sz="1600" u="sng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http://</a:t>
            </a:r>
            <a:r>
              <a:rPr lang="ru-RU" sz="16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www.maaam.ru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50000"/>
              </a:lnSpc>
              <a:spcAft>
                <a:spcPts val="1000"/>
              </a:spcAft>
            </a:pPr>
            <a:r>
              <a:rPr lang="ru-RU" sz="1600" u="sng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http</a:t>
            </a:r>
            <a:r>
              <a:rPr lang="ru-RU" sz="16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://</a:t>
            </a:r>
            <a:r>
              <a:rPr lang="en-US" sz="1600" u="sng" dirty="0" err="1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nsportal</a:t>
            </a:r>
            <a:r>
              <a:rPr lang="ru-RU" sz="1600" u="sng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1600" u="sng" dirty="0" err="1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ru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50000"/>
              </a:lnSpc>
              <a:spcAft>
                <a:spcPts val="1000"/>
              </a:spcAft>
            </a:pP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marL="457200" algn="just">
              <a:lnSpc>
                <a:spcPct val="150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1160301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3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70"/>
            <a:ext cx="9144000" cy="68802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ле 24"/>
          <p:cNvSpPr txBox="1">
            <a:spLocks noChangeArrowheads="1"/>
          </p:cNvSpPr>
          <p:nvPr/>
        </p:nvSpPr>
        <p:spPr bwMode="auto">
          <a:xfrm>
            <a:off x="913949" y="0"/>
            <a:ext cx="7381875" cy="192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Использование методических материалов и учебно-методической литературы: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4" name="Поле 26"/>
          <p:cNvSpPr txBox="1">
            <a:spLocks noChangeArrowheads="1"/>
          </p:cNvSpPr>
          <p:nvPr/>
        </p:nvSpPr>
        <p:spPr bwMode="auto">
          <a:xfrm>
            <a:off x="107504" y="1772816"/>
            <a:ext cx="885698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Алиева </a:t>
            </a:r>
            <a:r>
              <a:rPr lang="ru-RU" sz="1600" dirty="0">
                <a:effectLst/>
                <a:latin typeface="Times New Roman"/>
                <a:ea typeface="Calibri"/>
                <a:cs typeface="Times New Roman"/>
              </a:rPr>
              <a:t>Т.И., </a:t>
            </a:r>
            <a:r>
              <a:rPr lang="ru-RU" sz="1600" dirty="0" err="1">
                <a:effectLst/>
                <a:latin typeface="Times New Roman"/>
                <a:ea typeface="Calibri"/>
                <a:cs typeface="Times New Roman"/>
              </a:rPr>
              <a:t>Арнаутова</a:t>
            </a:r>
            <a:r>
              <a:rPr lang="ru-RU" sz="1600" dirty="0">
                <a:effectLst/>
                <a:latin typeface="Times New Roman"/>
                <a:ea typeface="Calibri"/>
                <a:cs typeface="Times New Roman"/>
              </a:rPr>
              <a:t> Е.П., Протасова Е.Ю. Безопасность на улице: Программно-методическое пособие. М.: Изд. дом «Карапуз», 1999.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 err="1">
                <a:effectLst/>
                <a:latin typeface="Times New Roman"/>
                <a:ea typeface="Calibri"/>
                <a:cs typeface="Times New Roman"/>
              </a:rPr>
              <a:t>Арушанова</a:t>
            </a:r>
            <a:r>
              <a:rPr lang="ru-RU" sz="1600" dirty="0">
                <a:effectLst/>
                <a:latin typeface="Times New Roman"/>
                <a:ea typeface="Calibri"/>
                <a:cs typeface="Times New Roman"/>
              </a:rPr>
              <a:t> А.Г. Речь и речевое общение детей: Книга для воспитателей детского сада. М.: Мозаика-Синтез, 1999.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effectLst/>
                <a:latin typeface="Times New Roman"/>
                <a:ea typeface="Calibri"/>
                <a:cs typeface="Times New Roman"/>
              </a:rPr>
              <a:t>Аппликация в детском саду/ А.Н. Малышева, Н.В. Ермолаева;-Ярославль: Академия развития, 2008.-144 с.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 err="1">
                <a:effectLst/>
                <a:latin typeface="Times New Roman"/>
                <a:ea typeface="Calibri"/>
                <a:cs typeface="Times New Roman"/>
              </a:rPr>
              <a:t>Давидчук</a:t>
            </a:r>
            <a:r>
              <a:rPr lang="ru-RU" sz="1600" dirty="0">
                <a:effectLst/>
                <a:latin typeface="Times New Roman"/>
                <a:ea typeface="Calibri"/>
                <a:cs typeface="Times New Roman"/>
              </a:rPr>
              <a:t> А.Н. Индивидуально-ориентированное обучение младших дошкольников: Методическое пособие для воспитателей. М.: Мозаика-Синтез, 2000.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 err="1">
                <a:effectLst/>
                <a:latin typeface="Times New Roman"/>
                <a:ea typeface="Calibri"/>
                <a:cs typeface="Times New Roman"/>
              </a:rPr>
              <a:t>Дыбина</a:t>
            </a:r>
            <a:r>
              <a:rPr lang="ru-RU" sz="1600" dirty="0">
                <a:effectLst/>
                <a:latin typeface="Times New Roman"/>
                <a:ea typeface="Calibri"/>
                <a:cs typeface="Times New Roman"/>
              </a:rPr>
              <a:t> О.В. Рукотворный мир: Сценарии игр-занятий для дошкольников.- Москва: ТЦ «Сфера», 2000.-96 с.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effectLst/>
                <a:latin typeface="Times New Roman"/>
                <a:ea typeface="Calibri"/>
                <a:cs typeface="Times New Roman"/>
              </a:rPr>
              <a:t>Истоки» под редакцией </a:t>
            </a:r>
            <a:r>
              <a:rPr lang="ru-RU" sz="1600" dirty="0" err="1">
                <a:effectLst/>
                <a:latin typeface="Times New Roman"/>
                <a:ea typeface="Calibri"/>
                <a:cs typeface="Times New Roman"/>
              </a:rPr>
              <a:t>Л.Е.Курнешовой</a:t>
            </a:r>
            <a:r>
              <a:rPr lang="ru-RU" sz="1600" dirty="0">
                <a:effectLst/>
                <a:latin typeface="Times New Roman"/>
                <a:ea typeface="Calibri"/>
                <a:cs typeface="Times New Roman"/>
              </a:rPr>
              <a:t>: базисная программа развития ребёнка-дошкольника. Центр «Дошкольное детство им. </a:t>
            </a:r>
            <a:r>
              <a:rPr lang="ru-RU" sz="1600" dirty="0" err="1">
                <a:effectLst/>
                <a:latin typeface="Times New Roman"/>
                <a:ea typeface="Calibri"/>
                <a:cs typeface="Times New Roman"/>
              </a:rPr>
              <a:t>А.В.Запорожца</a:t>
            </a:r>
            <a:r>
              <a:rPr lang="ru-RU" sz="1600" dirty="0">
                <a:effectLst/>
                <a:latin typeface="Times New Roman"/>
                <a:ea typeface="Calibri"/>
                <a:cs typeface="Times New Roman"/>
              </a:rPr>
              <a:t>».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effectLst/>
                <a:latin typeface="Times New Roman"/>
                <a:ea typeface="Calibri"/>
                <a:cs typeface="Times New Roman"/>
              </a:rPr>
              <a:t>Колесникова Е.В. Математика для дошкольников 3-4 лет: Сценарии занятий по развитию математических представлений.-Москва: ТЦ Сфера, 2002.-48 с.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effectLst/>
                <a:latin typeface="Times New Roman"/>
                <a:ea typeface="Calibri"/>
                <a:cs typeface="Times New Roman"/>
              </a:rPr>
              <a:t> Новоселова С.Л. Развивающая предметная среда: Методические рекомендации по проектированию вариативных дизайн-проектов развивающей предметной среды в детских садах и учебно-воспитательных комплексах. М., 1995.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marL="180340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2793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9144000" cy="73894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ле 39"/>
          <p:cNvSpPr txBox="1"/>
          <p:nvPr/>
        </p:nvSpPr>
        <p:spPr>
          <a:xfrm>
            <a:off x="914400" y="-44767"/>
            <a:ext cx="7315200" cy="182880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Раздел 3</a:t>
            </a:r>
            <a:endParaRPr lang="ru-RU" sz="110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Методическая копилка</a:t>
            </a:r>
            <a:endParaRPr lang="ru-RU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оле 40"/>
          <p:cNvSpPr txBox="1">
            <a:spLocks/>
          </p:cNvSpPr>
          <p:nvPr/>
        </p:nvSpPr>
        <p:spPr>
          <a:xfrm>
            <a:off x="1331640" y="1929448"/>
            <a:ext cx="5463540" cy="497332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200" dirty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>
                <a:effectLst/>
                <a:latin typeface="Times New Roman"/>
                <a:ea typeface="Calibri"/>
                <a:cs typeface="Times New Roman"/>
              </a:rPr>
              <a:t>Конспекты занятий</a:t>
            </a:r>
            <a:endParaRPr lang="ru-RU" sz="2400" dirty="0">
              <a:effectLst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400" dirty="0">
                <a:effectLst/>
                <a:latin typeface="Times New Roman"/>
                <a:ea typeface="Calibri"/>
                <a:cs typeface="Times New Roman"/>
              </a:rPr>
              <a:t> Сценарии праздников, развлечений</a:t>
            </a:r>
            <a:endParaRPr lang="ru-RU" sz="2400" dirty="0">
              <a:effectLst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400" dirty="0">
                <a:effectLst/>
                <a:latin typeface="Times New Roman"/>
                <a:ea typeface="Calibri"/>
                <a:cs typeface="Times New Roman"/>
              </a:rPr>
              <a:t> Родительские </a:t>
            </a: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собрания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</a:pPr>
            <a:endParaRPr lang="ru-RU" sz="2400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61981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746</Words>
  <Application>Microsoft Office PowerPoint</Application>
  <PresentationFormat>Экран (4:3)</PresentationFormat>
  <Paragraphs>173</Paragraphs>
  <Slides>46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УТРЕННИК «8 марта»</vt:lpstr>
      <vt:lpstr>Слайд 18</vt:lpstr>
      <vt:lpstr>Слайд 19</vt:lpstr>
      <vt:lpstr>Слайд 20</vt:lpstr>
      <vt:lpstr>Лепка «Котенок»</vt:lpstr>
      <vt:lpstr>На прогулке</vt:lpstr>
      <vt:lpstr>Утренник «День Защитников Отечества»</vt:lpstr>
      <vt:lpstr>С/Р ИГРА «Больница»</vt:lpstr>
      <vt:lpstr>Водные процедуры</vt:lpstr>
      <vt:lpstr>Летние развлечения</vt:lpstr>
      <vt:lpstr>Утренник «8 марта»</vt:lpstr>
      <vt:lpstr>Танец на Новый год</vt:lpstr>
      <vt:lpstr> 2 место на конкурсе «Юные таланты» </vt:lpstr>
      <vt:lpstr>Танец кукол и гномиков</vt:lpstr>
      <vt:lpstr>Выпускной 2019</vt:lpstr>
      <vt:lpstr>День чеченской женщины</vt:lpstr>
      <vt:lpstr>Работа по газете «Берийн беш»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77</cp:revision>
  <dcterms:created xsi:type="dcterms:W3CDTF">2013-01-31T10:08:31Z</dcterms:created>
  <dcterms:modified xsi:type="dcterms:W3CDTF">2021-04-01T06:31:01Z</dcterms:modified>
</cp:coreProperties>
</file>